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2"/>
  </p:notesMasterIdLst>
  <p:sldIdLst>
    <p:sldId id="1356" r:id="rId3"/>
    <p:sldId id="1357" r:id="rId4"/>
    <p:sldId id="1316" r:id="rId5"/>
    <p:sldId id="1054" r:id="rId6"/>
    <p:sldId id="1109" r:id="rId7"/>
    <p:sldId id="1046" r:id="rId8"/>
    <p:sldId id="1310" r:id="rId9"/>
    <p:sldId id="1259" r:id="rId10"/>
    <p:sldId id="1318" r:id="rId11"/>
    <p:sldId id="1319" r:id="rId12"/>
    <p:sldId id="1320" r:id="rId13"/>
    <p:sldId id="1321" r:id="rId14"/>
    <p:sldId id="1322" r:id="rId15"/>
    <p:sldId id="1323" r:id="rId16"/>
    <p:sldId id="1358" r:id="rId17"/>
    <p:sldId id="1359" r:id="rId18"/>
    <p:sldId id="1360" r:id="rId19"/>
    <p:sldId id="1361" r:id="rId20"/>
    <p:sldId id="1362" r:id="rId21"/>
    <p:sldId id="1363" r:id="rId22"/>
    <p:sldId id="1364" r:id="rId23"/>
    <p:sldId id="1365" r:id="rId24"/>
    <p:sldId id="1366" r:id="rId25"/>
    <p:sldId id="1367" r:id="rId26"/>
    <p:sldId id="1368" r:id="rId27"/>
    <p:sldId id="1213" r:id="rId28"/>
    <p:sldId id="1303" r:id="rId29"/>
    <p:sldId id="1324" r:id="rId30"/>
    <p:sldId id="1181" r:id="rId31"/>
    <p:sldId id="1325" r:id="rId32"/>
    <p:sldId id="1326" r:id="rId33"/>
    <p:sldId id="1327" r:id="rId34"/>
    <p:sldId id="1328" r:id="rId35"/>
    <p:sldId id="1329" r:id="rId36"/>
    <p:sldId id="1330" r:id="rId37"/>
    <p:sldId id="1331" r:id="rId38"/>
    <p:sldId id="1332" r:id="rId39"/>
    <p:sldId id="1333" r:id="rId40"/>
    <p:sldId id="1344" r:id="rId41"/>
    <p:sldId id="1343" r:id="rId42"/>
    <p:sldId id="1345" r:id="rId43"/>
    <p:sldId id="1346" r:id="rId44"/>
    <p:sldId id="1347" r:id="rId45"/>
    <p:sldId id="1185" r:id="rId46"/>
    <p:sldId id="1187" r:id="rId47"/>
    <p:sldId id="1207" r:id="rId48"/>
    <p:sldId id="1348" r:id="rId49"/>
    <p:sldId id="1349" r:id="rId50"/>
    <p:sldId id="1350" r:id="rId51"/>
    <p:sldId id="1351" r:id="rId52"/>
    <p:sldId id="1352" r:id="rId53"/>
    <p:sldId id="1309" r:id="rId54"/>
    <p:sldId id="1306" r:id="rId55"/>
    <p:sldId id="1353" r:id="rId56"/>
    <p:sldId id="1354" r:id="rId57"/>
    <p:sldId id="1355" r:id="rId58"/>
    <p:sldId id="840" r:id="rId59"/>
    <p:sldId id="1051" r:id="rId60"/>
    <p:sldId id="844"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11213"/>
    <a:srgbClr val="99FF66"/>
    <a:srgbClr val="00FF00"/>
    <a:srgbClr val="C0C0C0"/>
    <a:srgbClr val="CCFF33"/>
    <a:srgbClr val="99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2" autoAdjust="0"/>
    <p:restoredTop sz="79653" autoAdjust="0"/>
  </p:normalViewPr>
  <p:slideViewPr>
    <p:cSldViewPr>
      <p:cViewPr varScale="1">
        <p:scale>
          <a:sx n="52" d="100"/>
          <a:sy n="52" d="100"/>
        </p:scale>
        <p:origin x="14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D91D5FD4-16A6-4D3E-B375-FD805203E040}" type="datetimeFigureOut">
              <a:rPr lang="en-US"/>
              <a:pPr>
                <a:defRPr/>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C8B181B9-D0BA-4ED4-8689-2B8BB4FF0050}" type="slidenum">
              <a:rPr lang="en-US"/>
              <a:pPr>
                <a:defRPr/>
              </a:pPr>
              <a:t>‹#›</a:t>
            </a:fld>
            <a:endParaRPr lang="en-US"/>
          </a:p>
        </p:txBody>
      </p:sp>
    </p:spTree>
    <p:extLst>
      <p:ext uri="{BB962C8B-B14F-4D97-AF65-F5344CB8AC3E}">
        <p14:creationId xmlns:p14="http://schemas.microsoft.com/office/powerpoint/2010/main" val="2172508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ur-PK" smtClean="0"/>
          </a:p>
        </p:txBody>
      </p:sp>
      <p:sp>
        <p:nvSpPr>
          <p:cNvPr id="4" name="Slide Number Placeholder 3"/>
          <p:cNvSpPr>
            <a:spLocks noGrp="1"/>
          </p:cNvSpPr>
          <p:nvPr>
            <p:ph type="sldNum" sz="quarter" idx="5"/>
          </p:nvPr>
        </p:nvSpPr>
        <p:spPr/>
        <p:txBody>
          <a:bodyPr/>
          <a:lstStyle/>
          <a:p>
            <a:pPr>
              <a:defRPr/>
            </a:pPr>
            <a:fld id="{A809A577-A7B0-4F30-BC88-F09A795B1384}" type="slidenum">
              <a:rPr lang="en-US" smtClean="0"/>
              <a:pPr>
                <a:defRPr/>
              </a:pPr>
              <a:t>1</a:t>
            </a:fld>
            <a:endParaRPr lang="en-US"/>
          </a:p>
        </p:txBody>
      </p:sp>
    </p:spTree>
    <p:extLst>
      <p:ext uri="{BB962C8B-B14F-4D97-AF65-F5344CB8AC3E}">
        <p14:creationId xmlns:p14="http://schemas.microsoft.com/office/powerpoint/2010/main" val="73965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12</a:t>
            </a:fld>
            <a:endParaRPr lang="en-US"/>
          </a:p>
        </p:txBody>
      </p:sp>
    </p:spTree>
    <p:extLst>
      <p:ext uri="{BB962C8B-B14F-4D97-AF65-F5344CB8AC3E}">
        <p14:creationId xmlns:p14="http://schemas.microsoft.com/office/powerpoint/2010/main" val="1909195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13</a:t>
            </a:fld>
            <a:endParaRPr lang="en-US"/>
          </a:p>
        </p:txBody>
      </p:sp>
    </p:spTree>
    <p:extLst>
      <p:ext uri="{BB962C8B-B14F-4D97-AF65-F5344CB8AC3E}">
        <p14:creationId xmlns:p14="http://schemas.microsoft.com/office/powerpoint/2010/main" val="289640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14</a:t>
            </a:fld>
            <a:endParaRPr lang="en-US"/>
          </a:p>
        </p:txBody>
      </p:sp>
    </p:spTree>
    <p:extLst>
      <p:ext uri="{BB962C8B-B14F-4D97-AF65-F5344CB8AC3E}">
        <p14:creationId xmlns:p14="http://schemas.microsoft.com/office/powerpoint/2010/main" val="33631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41597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hdr" sz="quarter"/>
          </p:nvPr>
        </p:nvSpPr>
        <p:spPr>
          <a:noFill/>
        </p:spPr>
        <p:txBody>
          <a:bodyPr/>
          <a:lstStyle/>
          <a:p>
            <a:r>
              <a:rPr lang="en-US" smtClean="0"/>
              <a:t>PMG001 - A Manager's Guide to Project Management</a:t>
            </a:r>
          </a:p>
        </p:txBody>
      </p:sp>
      <p:sp>
        <p:nvSpPr>
          <p:cNvPr id="742403"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742404" name="Rectangle 7"/>
          <p:cNvSpPr>
            <a:spLocks noGrp="1" noChangeArrowheads="1"/>
          </p:cNvSpPr>
          <p:nvPr>
            <p:ph type="sldNum" sz="quarter" idx="5"/>
          </p:nvPr>
        </p:nvSpPr>
        <p:spPr>
          <a:noFill/>
        </p:spPr>
        <p:txBody>
          <a:bodyPr/>
          <a:lstStyle/>
          <a:p>
            <a:fld id="{9F7FFA6D-EBB2-40BA-9D81-95F54116AEB4}" type="slidenum">
              <a:rPr lang="en-US" smtClean="0"/>
              <a:pPr/>
              <a:t>19</a:t>
            </a:fld>
            <a:endParaRPr lang="en-US" smtClean="0"/>
          </a:p>
        </p:txBody>
      </p:sp>
      <p:sp>
        <p:nvSpPr>
          <p:cNvPr id="742405" name="Rectangle 2"/>
          <p:cNvSpPr>
            <a:spLocks noGrp="1" noRot="1" noChangeAspect="1" noChangeArrowheads="1" noTextEdit="1"/>
          </p:cNvSpPr>
          <p:nvPr>
            <p:ph type="sldImg"/>
          </p:nvPr>
        </p:nvSpPr>
        <p:spPr>
          <a:ln/>
        </p:spPr>
      </p:sp>
      <p:sp>
        <p:nvSpPr>
          <p:cNvPr id="742406" name="Rectangle 3"/>
          <p:cNvSpPr>
            <a:spLocks noGrp="1" noChangeArrowheads="1"/>
          </p:cNvSpPr>
          <p:nvPr>
            <p:ph type="body" idx="1"/>
          </p:nvPr>
        </p:nvSpPr>
        <p:spPr>
          <a:noFill/>
          <a:ln/>
        </p:spPr>
        <p:txBody>
          <a:bodyPr/>
          <a:lstStyle/>
          <a:p>
            <a:pPr eaLnBrk="1" hangingPunct="1"/>
            <a:endParaRPr lang="ur-PK" smtClean="0"/>
          </a:p>
        </p:txBody>
      </p:sp>
    </p:spTree>
    <p:extLst>
      <p:ext uri="{BB962C8B-B14F-4D97-AF65-F5344CB8AC3E}">
        <p14:creationId xmlns:p14="http://schemas.microsoft.com/office/powerpoint/2010/main" val="249426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hdr" sz="quarter"/>
          </p:nvPr>
        </p:nvSpPr>
        <p:spPr>
          <a:noFill/>
        </p:spPr>
        <p:txBody>
          <a:bodyPr/>
          <a:lstStyle/>
          <a:p>
            <a:r>
              <a:rPr lang="en-US" smtClean="0"/>
              <a:t>PMG001 - A Manager's Guide to Project Management</a:t>
            </a:r>
          </a:p>
        </p:txBody>
      </p:sp>
      <p:sp>
        <p:nvSpPr>
          <p:cNvPr id="743427"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743428" name="Rectangle 7"/>
          <p:cNvSpPr>
            <a:spLocks noGrp="1" noChangeArrowheads="1"/>
          </p:cNvSpPr>
          <p:nvPr>
            <p:ph type="sldNum" sz="quarter" idx="5"/>
          </p:nvPr>
        </p:nvSpPr>
        <p:spPr>
          <a:noFill/>
        </p:spPr>
        <p:txBody>
          <a:bodyPr/>
          <a:lstStyle/>
          <a:p>
            <a:fld id="{E70971A0-E521-4B1D-93BD-F348FCC54F07}" type="slidenum">
              <a:rPr lang="en-US" smtClean="0"/>
              <a:pPr/>
              <a:t>20</a:t>
            </a:fld>
            <a:endParaRPr lang="en-US" smtClean="0"/>
          </a:p>
        </p:txBody>
      </p:sp>
      <p:sp>
        <p:nvSpPr>
          <p:cNvPr id="743429" name="Rectangle 2"/>
          <p:cNvSpPr>
            <a:spLocks noGrp="1" noRot="1" noChangeAspect="1" noChangeArrowheads="1" noTextEdit="1"/>
          </p:cNvSpPr>
          <p:nvPr>
            <p:ph type="sldImg"/>
          </p:nvPr>
        </p:nvSpPr>
        <p:spPr>
          <a:ln/>
        </p:spPr>
      </p:sp>
      <p:sp>
        <p:nvSpPr>
          <p:cNvPr id="743430" name="Rectangle 3"/>
          <p:cNvSpPr>
            <a:spLocks noGrp="1" noChangeArrowheads="1"/>
          </p:cNvSpPr>
          <p:nvPr>
            <p:ph type="body" idx="1"/>
          </p:nvPr>
        </p:nvSpPr>
        <p:spPr>
          <a:noFill/>
          <a:ln/>
        </p:spPr>
        <p:txBody>
          <a:bodyPr/>
          <a:lstStyle/>
          <a:p>
            <a:pPr eaLnBrk="1" hangingPunct="1"/>
            <a:endParaRPr lang="ur-PK" smtClean="0"/>
          </a:p>
        </p:txBody>
      </p:sp>
    </p:spTree>
    <p:extLst>
      <p:ext uri="{BB962C8B-B14F-4D97-AF65-F5344CB8AC3E}">
        <p14:creationId xmlns:p14="http://schemas.microsoft.com/office/powerpoint/2010/main" val="373219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hdr" sz="quarter"/>
          </p:nvPr>
        </p:nvSpPr>
        <p:spPr>
          <a:noFill/>
        </p:spPr>
        <p:txBody>
          <a:bodyPr/>
          <a:lstStyle/>
          <a:p>
            <a:r>
              <a:rPr lang="en-US" smtClean="0"/>
              <a:t>PMG001 - A Manager's Guide to Project Management</a:t>
            </a:r>
          </a:p>
        </p:txBody>
      </p:sp>
      <p:sp>
        <p:nvSpPr>
          <p:cNvPr id="744451"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744452" name="Rectangle 7"/>
          <p:cNvSpPr>
            <a:spLocks noGrp="1" noChangeArrowheads="1"/>
          </p:cNvSpPr>
          <p:nvPr>
            <p:ph type="sldNum" sz="quarter" idx="5"/>
          </p:nvPr>
        </p:nvSpPr>
        <p:spPr>
          <a:noFill/>
        </p:spPr>
        <p:txBody>
          <a:bodyPr/>
          <a:lstStyle/>
          <a:p>
            <a:fld id="{CD08980E-9B2A-4C37-B36F-D57B28EB7F15}" type="slidenum">
              <a:rPr lang="en-US" smtClean="0"/>
              <a:pPr/>
              <a:t>21</a:t>
            </a:fld>
            <a:endParaRPr lang="en-US" smtClean="0"/>
          </a:p>
        </p:txBody>
      </p:sp>
      <p:sp>
        <p:nvSpPr>
          <p:cNvPr id="744453" name="Rectangle 2"/>
          <p:cNvSpPr>
            <a:spLocks noGrp="1" noRot="1" noChangeAspect="1" noChangeArrowheads="1" noTextEdit="1"/>
          </p:cNvSpPr>
          <p:nvPr>
            <p:ph type="sldImg"/>
          </p:nvPr>
        </p:nvSpPr>
        <p:spPr>
          <a:ln/>
        </p:spPr>
      </p:sp>
      <p:sp>
        <p:nvSpPr>
          <p:cNvPr id="744454" name="Rectangle 3"/>
          <p:cNvSpPr>
            <a:spLocks noGrp="1" noChangeArrowheads="1"/>
          </p:cNvSpPr>
          <p:nvPr>
            <p:ph type="body" idx="1"/>
          </p:nvPr>
        </p:nvSpPr>
        <p:spPr>
          <a:xfrm>
            <a:off x="914400" y="4572000"/>
            <a:ext cx="5029200" cy="3886200"/>
          </a:xfrm>
          <a:noFill/>
          <a:ln/>
        </p:spPr>
        <p:txBody>
          <a:bodyPr/>
          <a:lstStyle/>
          <a:p>
            <a:pPr marL="228600" indent="-228600" eaLnBrk="1" hangingPunct="1">
              <a:buFontTx/>
              <a:buChar char="•"/>
            </a:pPr>
            <a:r>
              <a:rPr lang="en-US" b="1" smtClean="0"/>
              <a:t>Avoidance -</a:t>
            </a:r>
            <a:r>
              <a:rPr lang="en-US" smtClean="0"/>
              <a:t> eliminating a specific threat, usually by eliminating the cause.</a:t>
            </a:r>
          </a:p>
          <a:p>
            <a:pPr marL="228600" indent="-228600" eaLnBrk="1" hangingPunct="1">
              <a:buFontTx/>
              <a:buChar char="•"/>
            </a:pPr>
            <a:r>
              <a:rPr lang="en-US" b="1" smtClean="0"/>
              <a:t>Mitigation </a:t>
            </a:r>
            <a:r>
              <a:rPr lang="en-US" smtClean="0"/>
              <a:t>- reducing the expected monetary value of a risk event by reducing the probability of occurrence, reducing the risk event value, or both.</a:t>
            </a:r>
          </a:p>
          <a:p>
            <a:pPr marL="228600" indent="-228600" eaLnBrk="1" hangingPunct="1">
              <a:buFontTx/>
              <a:buChar char="•"/>
            </a:pPr>
            <a:r>
              <a:rPr lang="en-US" b="1" smtClean="0"/>
              <a:t>Acceptance </a:t>
            </a:r>
            <a:r>
              <a:rPr lang="en-US" smtClean="0"/>
              <a:t>- accepting the consequences.</a:t>
            </a:r>
          </a:p>
          <a:p>
            <a:pPr marL="635000" lvl="1" indent="-177800" eaLnBrk="1" hangingPunct="1"/>
            <a:r>
              <a:rPr lang="en-US" smtClean="0"/>
              <a:t>Active - developing a contingency plan</a:t>
            </a:r>
          </a:p>
          <a:p>
            <a:pPr marL="635000" lvl="1" indent="-177800" eaLnBrk="1" hangingPunct="1"/>
            <a:r>
              <a:rPr lang="en-US" smtClean="0"/>
              <a:t>Passive - accepting a lower profit if some activities overrun</a:t>
            </a:r>
          </a:p>
        </p:txBody>
      </p:sp>
    </p:spTree>
    <p:extLst>
      <p:ext uri="{BB962C8B-B14F-4D97-AF65-F5344CB8AC3E}">
        <p14:creationId xmlns:p14="http://schemas.microsoft.com/office/powerpoint/2010/main" val="3675357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hdr" sz="quarter"/>
          </p:nvPr>
        </p:nvSpPr>
        <p:spPr>
          <a:noFill/>
        </p:spPr>
        <p:txBody>
          <a:bodyPr/>
          <a:lstStyle/>
          <a:p>
            <a:r>
              <a:rPr lang="en-US" smtClean="0"/>
              <a:t>PMG001 - A Manager's Guide to Project Management</a:t>
            </a:r>
          </a:p>
        </p:txBody>
      </p:sp>
      <p:sp>
        <p:nvSpPr>
          <p:cNvPr id="745475" name="Rectangle 6"/>
          <p:cNvSpPr>
            <a:spLocks noGrp="1" noChangeArrowheads="1"/>
          </p:cNvSpPr>
          <p:nvPr>
            <p:ph type="ftr" sz="quarter" idx="4"/>
          </p:nvPr>
        </p:nvSpPr>
        <p:spPr>
          <a:noFill/>
        </p:spPr>
        <p:txBody>
          <a:bodyPr/>
          <a:lstStyle/>
          <a:p>
            <a:r>
              <a:rPr lang="en-US" smtClean="0"/>
              <a:t>SysComp International (Pvt.) Ltd. PMI Global REP</a:t>
            </a:r>
          </a:p>
        </p:txBody>
      </p:sp>
      <p:sp>
        <p:nvSpPr>
          <p:cNvPr id="745476" name="Rectangle 7"/>
          <p:cNvSpPr>
            <a:spLocks noGrp="1" noChangeArrowheads="1"/>
          </p:cNvSpPr>
          <p:nvPr>
            <p:ph type="sldNum" sz="quarter" idx="5"/>
          </p:nvPr>
        </p:nvSpPr>
        <p:spPr>
          <a:noFill/>
        </p:spPr>
        <p:txBody>
          <a:bodyPr/>
          <a:lstStyle/>
          <a:p>
            <a:fld id="{73E731EC-979F-48F4-A380-11142BF9DB04}" type="slidenum">
              <a:rPr lang="en-US" smtClean="0"/>
              <a:pPr/>
              <a:t>24</a:t>
            </a:fld>
            <a:endParaRPr lang="en-US" smtClean="0"/>
          </a:p>
        </p:txBody>
      </p:sp>
      <p:sp>
        <p:nvSpPr>
          <p:cNvPr id="745477" name="Rectangle 2"/>
          <p:cNvSpPr>
            <a:spLocks noGrp="1" noRot="1" noChangeAspect="1" noChangeArrowheads="1" noTextEdit="1"/>
          </p:cNvSpPr>
          <p:nvPr>
            <p:ph type="sldImg"/>
          </p:nvPr>
        </p:nvSpPr>
        <p:spPr>
          <a:ln/>
        </p:spPr>
      </p:sp>
      <p:sp>
        <p:nvSpPr>
          <p:cNvPr id="745478" name="Rectangle 3"/>
          <p:cNvSpPr>
            <a:spLocks noGrp="1" noChangeArrowheads="1"/>
          </p:cNvSpPr>
          <p:nvPr>
            <p:ph type="body" idx="1"/>
          </p:nvPr>
        </p:nvSpPr>
        <p:spPr>
          <a:xfrm>
            <a:off x="1143000" y="4343400"/>
            <a:ext cx="4572000" cy="4114800"/>
          </a:xfrm>
          <a:noFill/>
          <a:ln/>
        </p:spPr>
        <p:txBody>
          <a:bodyPr lIns="89722" tIns="44861" rIns="89722" bIns="44861"/>
          <a:lstStyle/>
          <a:p>
            <a:pPr marL="230188" indent="-230188" eaLnBrk="1" hangingPunct="1"/>
            <a:r>
              <a:rPr lang="en-US" smtClean="0"/>
              <a:t>Click to add text</a:t>
            </a:r>
          </a:p>
        </p:txBody>
      </p:sp>
    </p:spTree>
    <p:extLst>
      <p:ext uri="{BB962C8B-B14F-4D97-AF65-F5344CB8AC3E}">
        <p14:creationId xmlns:p14="http://schemas.microsoft.com/office/powerpoint/2010/main" val="3569291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27</a:t>
            </a:fld>
            <a:endParaRPr lang="en-US"/>
          </a:p>
        </p:txBody>
      </p:sp>
    </p:spTree>
    <p:extLst>
      <p:ext uri="{BB962C8B-B14F-4D97-AF65-F5344CB8AC3E}">
        <p14:creationId xmlns:p14="http://schemas.microsoft.com/office/powerpoint/2010/main" val="65814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28</a:t>
            </a:fld>
            <a:endParaRPr lang="en-US"/>
          </a:p>
        </p:txBody>
      </p:sp>
    </p:spTree>
    <p:extLst>
      <p:ext uri="{BB962C8B-B14F-4D97-AF65-F5344CB8AC3E}">
        <p14:creationId xmlns:p14="http://schemas.microsoft.com/office/powerpoint/2010/main" val="271803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pPr eaLnBrk="1" hangingPunct="1">
              <a:defRPr/>
            </a:pPr>
            <a:r>
              <a:rPr lang="en-US" sz="1400" b="1" dirty="0" smtClean="0"/>
              <a:t>Custom animation effects: horizontal scrolling text</a:t>
            </a:r>
          </a:p>
          <a:p>
            <a:pPr eaLnBrk="1" hangingPunct="1">
              <a:defRPr/>
            </a:pPr>
            <a:r>
              <a:rPr lang="en-US" sz="1400" dirty="0" smtClean="0"/>
              <a:t>(Basic)</a:t>
            </a:r>
          </a:p>
          <a:p>
            <a:pPr eaLnBrk="1" hangingPunct="1">
              <a:defRPr/>
            </a:pPr>
            <a:endParaRPr lang="en-US" dirty="0" smtClean="0"/>
          </a:p>
          <a:p>
            <a:pPr eaLnBrk="1" hangingPunct="1">
              <a:defRPr/>
            </a:pPr>
            <a:endParaRPr lang="en-US" dirty="0" smtClean="0"/>
          </a:p>
          <a:p>
            <a:pPr eaLnBrk="1" hangingPunct="1">
              <a:defRPr/>
            </a:pPr>
            <a:r>
              <a:rPr lang="en-US" dirty="0" smtClean="0"/>
              <a:t>To reproduce the text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group, click </a:t>
            </a:r>
            <a:r>
              <a:rPr lang="en-US" b="1" dirty="0" smtClean="0"/>
              <a:t>Text Box</a:t>
            </a:r>
            <a:r>
              <a:rPr lang="en-US" dirty="0" smtClean="0"/>
              <a:t>, and then on the slide, drag to draw the text box. </a:t>
            </a:r>
          </a:p>
          <a:p>
            <a:pPr marL="228600" indent="-228600" eaLnBrk="1" fontAlgn="auto" hangingPunct="1">
              <a:spcBef>
                <a:spcPts val="0"/>
              </a:spcBef>
              <a:spcAft>
                <a:spcPts val="0"/>
              </a:spcAft>
              <a:buFont typeface="+mj-lt"/>
              <a:buAutoNum type="arabicPeriod"/>
              <a:defRPr/>
            </a:pPr>
            <a:r>
              <a:rPr lang="en-US" dirty="0" smtClean="0"/>
              <a:t>Enter text in the text box. (</a:t>
            </a:r>
            <a:r>
              <a:rPr lang="en-US" b="1" dirty="0" smtClean="0"/>
              <a:t>Note:</a:t>
            </a:r>
            <a:r>
              <a:rPr lang="en-US" dirty="0" smtClean="0"/>
              <a:t> You may want to add a bullet point at the end of your text, as in the example above. On the </a:t>
            </a:r>
            <a:r>
              <a:rPr lang="en-US" b="1" dirty="0" smtClean="0"/>
              <a:t>Insert</a:t>
            </a:r>
            <a:r>
              <a:rPr lang="en-US" dirty="0" smtClean="0"/>
              <a:t> tab, in the </a:t>
            </a:r>
            <a:r>
              <a:rPr lang="en-US" b="1" dirty="0" smtClean="0"/>
              <a:t>Text</a:t>
            </a:r>
            <a:r>
              <a:rPr lang="en-US" dirty="0" smtClean="0"/>
              <a:t> group, click </a:t>
            </a:r>
            <a:r>
              <a:rPr lang="en-US" b="1" dirty="0" smtClean="0"/>
              <a:t>Symbol</a:t>
            </a:r>
            <a:r>
              <a:rPr lang="en-US" dirty="0" smtClean="0"/>
              <a:t>. In the </a:t>
            </a:r>
            <a:r>
              <a:rPr lang="en-US" b="1" dirty="0" smtClean="0"/>
              <a:t>Symbol</a:t>
            </a:r>
            <a:r>
              <a:rPr lang="en-US" dirty="0" smtClean="0"/>
              <a:t> dialog box, in the </a:t>
            </a:r>
            <a:r>
              <a:rPr lang="en-US" b="1" dirty="0" smtClean="0"/>
              <a:t>Font</a:t>
            </a:r>
            <a:r>
              <a:rPr lang="en-US" dirty="0" smtClean="0"/>
              <a:t> list, select </a:t>
            </a:r>
            <a:r>
              <a:rPr lang="en-US" b="1" dirty="0" smtClean="0"/>
              <a:t>(normal text)</a:t>
            </a:r>
            <a:r>
              <a:rPr lang="en-US" dirty="0" smtClean="0"/>
              <a:t>. In the </a:t>
            </a:r>
            <a:r>
              <a:rPr lang="en-US" b="1" dirty="0" smtClean="0"/>
              <a:t>Subset</a:t>
            </a:r>
            <a:r>
              <a:rPr lang="en-US" dirty="0" smtClean="0"/>
              <a:t> list, select </a:t>
            </a:r>
            <a:r>
              <a:rPr lang="en-US" b="1" dirty="0" smtClean="0"/>
              <a:t>General Punctuation</a:t>
            </a:r>
            <a:r>
              <a:rPr lang="en-US" dirty="0" smtClean="0"/>
              <a:t>. In the </a:t>
            </a:r>
            <a:r>
              <a:rPr lang="en-US" b="1" dirty="0" smtClean="0"/>
              <a:t>Character Code </a:t>
            </a:r>
            <a:r>
              <a:rPr lang="en-US" dirty="0" smtClean="0"/>
              <a:t>box, enter </a:t>
            </a:r>
            <a:r>
              <a:rPr lang="en-US" b="1" dirty="0" smtClean="0"/>
              <a:t>2022</a:t>
            </a:r>
            <a:r>
              <a:rPr lang="en-US" dirty="0" smtClean="0"/>
              <a:t> to select </a:t>
            </a:r>
            <a:r>
              <a:rPr lang="en-US" b="1" dirty="0" smtClean="0"/>
              <a:t>BULLET</a:t>
            </a:r>
            <a:r>
              <a:rPr lang="en-US" dirty="0" smtClean="0"/>
              <a:t>,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text. On the </a:t>
            </a:r>
            <a:r>
              <a:rPr lang="en-US" b="1" dirty="0" smtClean="0"/>
              <a:t>Home</a:t>
            </a:r>
            <a:r>
              <a:rPr lang="en-US" dirty="0" smtClean="0"/>
              <a:t> tab, in the </a:t>
            </a:r>
            <a:r>
              <a:rPr lang="en-US" b="1" dirty="0" smtClean="0"/>
              <a:t>Font</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a:t>
            </a:r>
            <a:r>
              <a:rPr lang="en-US" dirty="0" smtClean="0"/>
              <a:t> list, select </a:t>
            </a:r>
            <a:r>
              <a:rPr lang="en-US" b="1" dirty="0" smtClean="0"/>
              <a:t>Gill Sans MT</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 Size </a:t>
            </a:r>
            <a:r>
              <a:rPr lang="en-US" dirty="0" smtClean="0"/>
              <a:t>list, select </a:t>
            </a:r>
            <a:r>
              <a:rPr lang="en-US" b="1" dirty="0" smtClean="0"/>
              <a:t>36</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a:t>
            </a:r>
            <a:r>
              <a:rPr lang="en-US" b="1" dirty="0" smtClean="0"/>
              <a:t>Bold</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arrow next to </a:t>
            </a:r>
            <a:r>
              <a:rPr lang="en-US" b="1" dirty="0" smtClean="0"/>
              <a:t>Font</a:t>
            </a:r>
            <a:r>
              <a:rPr lang="en-US" dirty="0" smtClean="0"/>
              <a:t>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 </a:t>
            </a:r>
            <a:r>
              <a:rPr lang="en-US" dirty="0" smtClean="0"/>
              <a:t>to align the text left in the text box. (</a:t>
            </a:r>
            <a:r>
              <a:rPr lang="en-US" b="1" dirty="0" smtClean="0"/>
              <a:t>Note:</a:t>
            </a:r>
            <a:r>
              <a:rPr lang="en-US" dirty="0" smtClean="0"/>
              <a:t> If the text wraps to more than one line, drag the adjustment handles on the text box to widen it until the text fits on one line.)</a:t>
            </a:r>
          </a:p>
          <a:p>
            <a:pPr marL="228600" indent="-228600" eaLnBrk="1" fontAlgn="auto" hangingPunct="1">
              <a:spcBef>
                <a:spcPts val="0"/>
              </a:spcBef>
              <a:spcAft>
                <a:spcPts val="0"/>
              </a:spcAft>
              <a:buFont typeface="+mj-lt"/>
              <a:buAutoNum type="arabicPeriod"/>
              <a:defRPr/>
            </a:pPr>
            <a:r>
              <a:rPr lang="en-US" dirty="0" smtClean="0"/>
              <a:t>Drag the text box to the left of the lower left edge of the slide. (</a:t>
            </a:r>
            <a:r>
              <a:rPr lang="en-US" b="1" dirty="0" smtClean="0"/>
              <a:t>Note: </a:t>
            </a:r>
            <a:r>
              <a:rPr lang="en-US" dirty="0" smtClean="0"/>
              <a:t>To see beyond the edges of the slide, on the </a:t>
            </a:r>
            <a:r>
              <a:rPr lang="en-US" b="1" dirty="0" smtClean="0"/>
              <a:t>View</a:t>
            </a:r>
            <a:r>
              <a:rPr lang="en-US" dirty="0" smtClean="0"/>
              <a:t> tab, click </a:t>
            </a:r>
            <a:r>
              <a:rPr lang="en-US" b="1" dirty="0" smtClean="0"/>
              <a:t>Zoom</a:t>
            </a:r>
            <a:r>
              <a:rPr lang="en-US" dirty="0" smtClean="0"/>
              <a:t>, and then in the </a:t>
            </a:r>
            <a:r>
              <a:rPr lang="en-US" b="1" dirty="0" smtClean="0"/>
              <a:t>Zoom</a:t>
            </a:r>
            <a:r>
              <a:rPr lang="en-US" dirty="0" smtClean="0"/>
              <a:t> dialog box, in the </a:t>
            </a:r>
            <a:r>
              <a:rPr lang="en-US" b="1" dirty="0" smtClean="0"/>
              <a:t>Percent</a:t>
            </a:r>
            <a:r>
              <a:rPr lang="en-US" dirty="0" smtClean="0"/>
              <a:t> box, enter </a:t>
            </a:r>
            <a:r>
              <a:rPr lang="en-US" b="1" dirty="0" smtClean="0"/>
              <a:t>40%</a:t>
            </a:r>
            <a:r>
              <a:rPr lang="en-US" dirty="0" smtClean="0"/>
              <a:t>.) </a:t>
            </a:r>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None/>
              <a:defRPr/>
            </a:pPr>
            <a:r>
              <a:rPr lang="en-US" dirty="0" smtClean="0"/>
              <a:t>To reproduce the animation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Animations</a:t>
            </a:r>
            <a:r>
              <a:rPr lang="en-US" dirty="0" smtClean="0"/>
              <a:t> tab, in the </a:t>
            </a:r>
            <a:r>
              <a:rPr lang="en-US" b="1" dirty="0" smtClean="0"/>
              <a:t>Animations</a:t>
            </a:r>
            <a:r>
              <a:rPr lang="en-US" dirty="0" smtClean="0"/>
              <a:t> group, click </a:t>
            </a:r>
            <a:r>
              <a:rPr lang="en-US" b="1" dirty="0" smtClean="0"/>
              <a:t>Custom Animation</a:t>
            </a:r>
            <a:r>
              <a:rPr lang="en-US" dirty="0" smtClean="0"/>
              <a:t>.</a:t>
            </a:r>
          </a:p>
          <a:p>
            <a:pPr marL="228600" indent="-228600" eaLnBrk="1" hangingPunct="1">
              <a:buFont typeface="+mj-lt"/>
              <a:buAutoNum type="arabicPeriod"/>
              <a:defRPr/>
            </a:pPr>
            <a:r>
              <a:rPr lang="en-US" dirty="0" smtClean="0"/>
              <a:t>On the slide, select the text box. In the </a:t>
            </a:r>
            <a:r>
              <a:rPr lang="en-US" b="1" dirty="0" smtClean="0"/>
              <a:t>Custom</a:t>
            </a:r>
            <a:r>
              <a:rPr lang="en-US" dirty="0" smtClean="0"/>
              <a:t> </a:t>
            </a:r>
            <a:r>
              <a:rPr lang="en-US" b="1" dirty="0" smtClean="0"/>
              <a:t>Animation</a:t>
            </a:r>
            <a:r>
              <a:rPr lang="en-US" dirty="0" smtClean="0"/>
              <a:t> task pane,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Add</a:t>
            </a:r>
            <a:r>
              <a:rPr lang="en-US" dirty="0" smtClean="0"/>
              <a:t> </a:t>
            </a:r>
            <a:r>
              <a:rPr lang="en-US" b="1" dirty="0" smtClean="0"/>
              <a:t>Effect</a:t>
            </a:r>
            <a:r>
              <a:rPr lang="en-US" dirty="0" smtClean="0"/>
              <a:t>, point to </a:t>
            </a:r>
            <a:r>
              <a:rPr lang="en-US" b="1" dirty="0" smtClean="0"/>
              <a:t>Entrance</a:t>
            </a:r>
            <a:r>
              <a:rPr lang="en-US" dirty="0" smtClean="0"/>
              <a:t>, and then click </a:t>
            </a:r>
            <a:r>
              <a:rPr lang="en-US" b="1" dirty="0" smtClean="0"/>
              <a:t>More Effects</a:t>
            </a:r>
            <a:r>
              <a:rPr lang="en-US" dirty="0" smtClean="0"/>
              <a:t>.</a:t>
            </a:r>
            <a:r>
              <a:rPr lang="en-US" b="1" dirty="0" smtClean="0"/>
              <a:t> </a:t>
            </a:r>
            <a:r>
              <a:rPr lang="en-US" dirty="0" smtClean="0"/>
              <a:t>In the </a:t>
            </a:r>
            <a:r>
              <a:rPr lang="en-US" b="1" dirty="0" smtClean="0"/>
              <a:t>Add Entrance Effect</a:t>
            </a:r>
            <a:r>
              <a:rPr lang="en-US" dirty="0" smtClean="0"/>
              <a:t> dialog box, under </a:t>
            </a:r>
            <a:r>
              <a:rPr lang="en-US" b="1" dirty="0" smtClean="0"/>
              <a:t>Basic</a:t>
            </a:r>
            <a:r>
              <a:rPr lang="en-US" dirty="0" smtClean="0"/>
              <a:t>, click </a:t>
            </a:r>
            <a:r>
              <a:rPr lang="en-US" b="1" dirty="0" smtClean="0"/>
              <a:t>Fly In</a:t>
            </a:r>
            <a:r>
              <a:rPr lang="en-US" dirty="0" smtClean="0"/>
              <a:t>. </a:t>
            </a:r>
          </a:p>
          <a:p>
            <a:pPr marL="685800" lvl="1" indent="-228600" eaLnBrk="1" hangingPunct="1">
              <a:buFont typeface="+mj-lt"/>
              <a:buAutoNum type="arabicPeriod"/>
              <a:defRPr/>
            </a:pPr>
            <a:r>
              <a:rPr lang="en-US" dirty="0" smtClean="0"/>
              <a:t>Select the animation effect (fly-in effect for the text box). Click the arrow to the right of the select effect, and then click </a:t>
            </a:r>
            <a:r>
              <a:rPr lang="en-US" b="1" dirty="0" smtClean="0"/>
              <a:t>Effect Options</a:t>
            </a:r>
            <a:r>
              <a:rPr lang="en-US" dirty="0" smtClean="0"/>
              <a:t>. In the </a:t>
            </a:r>
            <a:r>
              <a:rPr lang="en-US" b="1" dirty="0" smtClean="0"/>
              <a:t>Fly In </a:t>
            </a:r>
            <a:r>
              <a:rPr lang="en-US" dirty="0" smtClean="0"/>
              <a:t>dialog box, do the following:</a:t>
            </a:r>
          </a:p>
          <a:p>
            <a:pPr marL="1143000" lvl="2" indent="-228600" eaLnBrk="1" fontAlgn="auto" hangingPunct="1">
              <a:spcBef>
                <a:spcPts val="0"/>
              </a:spcBef>
              <a:spcAft>
                <a:spcPts val="0"/>
              </a:spcAft>
              <a:buFont typeface="Arial" pitchFamily="34" charset="0"/>
              <a:buChar char="•"/>
              <a:defRPr/>
            </a:pPr>
            <a:r>
              <a:rPr lang="en-US" dirty="0" smtClean="0"/>
              <a:t>On the </a:t>
            </a:r>
            <a:r>
              <a:rPr lang="en-US" b="1" dirty="0" smtClean="0"/>
              <a:t>Effect</a:t>
            </a:r>
            <a:r>
              <a:rPr lang="en-US" dirty="0" smtClean="0"/>
              <a:t> tab, in the </a:t>
            </a:r>
            <a:r>
              <a:rPr lang="en-US" b="1" dirty="0" smtClean="0"/>
              <a:t>Direction </a:t>
            </a:r>
            <a:r>
              <a:rPr lang="en-US" dirty="0" smtClean="0"/>
              <a:t>list, select </a:t>
            </a:r>
            <a:r>
              <a:rPr lang="en-US" b="1" dirty="0" smtClean="0"/>
              <a:t>From Right</a:t>
            </a:r>
            <a:r>
              <a:rPr lang="en-US" dirty="0" smtClean="0"/>
              <a:t>.</a:t>
            </a:r>
          </a:p>
          <a:p>
            <a:pPr marL="1143000" lvl="2" indent="-228600" eaLnBrk="1" hangingPunct="1">
              <a:buFont typeface="Arial" pitchFamily="34" charset="0"/>
              <a:buChar char="•"/>
              <a:defRPr/>
            </a:pPr>
            <a:r>
              <a:rPr lang="en-US" dirty="0" smtClean="0"/>
              <a:t>On the </a:t>
            </a:r>
            <a:r>
              <a:rPr lang="en-US" b="1" dirty="0" smtClean="0"/>
              <a:t>Timing</a:t>
            </a:r>
            <a:r>
              <a:rPr lang="en-US" dirty="0" smtClean="0"/>
              <a:t> tab, do the following:</a:t>
            </a:r>
          </a:p>
          <a:p>
            <a:pPr marL="1600200" lvl="3" indent="-228600" eaLnBrk="1" hangingPunct="1">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1600200" lvl="3" indent="-228600" eaLnBrk="1" hangingPunct="1">
              <a:buFont typeface="Arial" pitchFamily="34" charset="0"/>
              <a:buChar char="•"/>
              <a:defRPr/>
            </a:pPr>
            <a:r>
              <a:rPr lang="en-US" dirty="0" smtClean="0"/>
              <a:t>In the </a:t>
            </a:r>
            <a:r>
              <a:rPr lang="en-US" b="1" dirty="0" smtClean="0"/>
              <a:t>Speed</a:t>
            </a:r>
            <a:r>
              <a:rPr lang="en-US" dirty="0" smtClean="0"/>
              <a:t> box, enter </a:t>
            </a:r>
            <a:r>
              <a:rPr lang="en-US" b="1" dirty="0" smtClean="0"/>
              <a:t>16 seconds</a:t>
            </a:r>
            <a:r>
              <a:rPr lang="en-US" dirty="0" smtClean="0"/>
              <a:t>.</a:t>
            </a:r>
          </a:p>
          <a:p>
            <a:pPr marL="1600200" lvl="3" indent="-228600" eaLnBrk="1" hangingPunct="1">
              <a:buFont typeface="Arial" pitchFamily="34" charset="0"/>
              <a:buChar char="•"/>
              <a:defRPr/>
            </a:pPr>
            <a:r>
              <a:rPr lang="en-US" dirty="0" smtClean="0"/>
              <a:t>In the </a:t>
            </a:r>
            <a:r>
              <a:rPr lang="en-US" b="1" dirty="0" smtClean="0"/>
              <a:t>Repeat</a:t>
            </a:r>
            <a:r>
              <a:rPr lang="en-US" dirty="0" smtClean="0"/>
              <a:t> list, select </a:t>
            </a:r>
            <a:r>
              <a:rPr lang="en-US" b="1" dirty="0" smtClean="0"/>
              <a:t>Until End of Slide</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slide, select the text box.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Custom</a:t>
            </a:r>
            <a:r>
              <a:rPr lang="en-US" dirty="0" smtClean="0"/>
              <a:t> </a:t>
            </a:r>
            <a:r>
              <a:rPr lang="en-US" b="1" dirty="0" smtClean="0"/>
              <a:t>Animation</a:t>
            </a:r>
            <a:r>
              <a:rPr lang="en-US" dirty="0" smtClean="0"/>
              <a:t> task pane, select the second animation effect (fly-in effect for the second text box). Click the arrow to the right of the selected effect, and then click </a:t>
            </a:r>
            <a:r>
              <a:rPr lang="en-US" b="1" dirty="0" smtClean="0"/>
              <a:t>Timing</a:t>
            </a:r>
            <a:r>
              <a:rPr lang="en-US" dirty="0" smtClean="0"/>
              <a:t>. In the </a:t>
            </a:r>
            <a:r>
              <a:rPr lang="en-US" b="1" dirty="0" smtClean="0"/>
              <a:t>Fly In</a:t>
            </a:r>
            <a:r>
              <a:rPr lang="en-US" dirty="0" smtClean="0"/>
              <a:t> dialog box, on the </a:t>
            </a:r>
            <a:r>
              <a:rPr lang="en-US" b="1" dirty="0" smtClean="0"/>
              <a:t>Timing</a:t>
            </a:r>
            <a:r>
              <a:rPr lang="en-US" dirty="0" smtClean="0"/>
              <a:t> tab, in the </a:t>
            </a:r>
            <a:r>
              <a:rPr lang="en-US" b="1" dirty="0" smtClean="0"/>
              <a:t>Delay</a:t>
            </a:r>
            <a:r>
              <a:rPr lang="en-US" dirty="0" smtClean="0"/>
              <a:t> box, enter </a:t>
            </a:r>
            <a:r>
              <a:rPr lang="en-US" b="1" dirty="0" smtClean="0"/>
              <a:t>8</a:t>
            </a:r>
            <a:r>
              <a:rPr lang="en-US" dirty="0" smtClean="0"/>
              <a:t>. (</a:t>
            </a:r>
            <a:r>
              <a:rPr lang="en-US" b="1" dirty="0" smtClean="0"/>
              <a:t>Note:</a:t>
            </a:r>
            <a:r>
              <a:rPr lang="en-US" dirty="0" smtClean="0"/>
              <a:t> You may need to adjust the delay time if the length of your text is different than the example above.)</a:t>
            </a:r>
          </a:p>
          <a:p>
            <a:pPr marL="228600" indent="-228600" eaLnBrk="1" fontAlgn="auto" hangingPunct="1">
              <a:spcBef>
                <a:spcPts val="0"/>
              </a:spcBef>
              <a:spcAft>
                <a:spcPts val="0"/>
              </a:spcAft>
              <a:buFont typeface="+mj-lt"/>
              <a:buAutoNum type="arabicPeriod"/>
              <a:defRPr/>
            </a:pPr>
            <a:r>
              <a:rPr lang="en-US" dirty="0" smtClean="0"/>
              <a:t>On the slide, drag the second text box on top of the first text box.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 and Visibility </a:t>
            </a:r>
            <a:r>
              <a:rPr lang="en-US" dirty="0" smtClean="0"/>
              <a:t>pane, press and hold CTRL, and then select both text boxes.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Selected Objects</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Center</a:t>
            </a:r>
            <a:r>
              <a:rPr lang="en-US" dirty="0" smtClean="0"/>
              <a:t>.</a:t>
            </a:r>
          </a:p>
          <a:p>
            <a:pPr marL="228600" indent="-228600" eaLnBrk="1" fontAlgn="auto" hangingPunct="1">
              <a:spcBef>
                <a:spcPts val="0"/>
              </a:spcBef>
              <a:spcAft>
                <a:spcPts val="0"/>
              </a:spcAft>
              <a:buFont typeface="+mj-lt"/>
              <a:buAutoNum type="arabicPeriod"/>
              <a:defRPr/>
            </a:pPr>
            <a:endParaRPr lang="en-US" dirty="0" smtClean="0"/>
          </a:p>
          <a:p>
            <a:pPr eaLnBrk="1" hangingPunct="1">
              <a:defRPr/>
            </a:pPr>
            <a:endParaRPr lang="en-US" dirty="0" smtClean="0"/>
          </a:p>
          <a:p>
            <a:pPr eaLnBrk="1" hangingPunct="1">
              <a:defRPr/>
            </a:pPr>
            <a:r>
              <a:rPr lang="en-US" dirty="0" smtClean="0"/>
              <a:t>To reproduce the background effects on this slide, do the following: </a:t>
            </a:r>
          </a:p>
          <a:p>
            <a:pPr marL="228600" indent="-228600" eaLnBrk="1" fontAlgn="auto" hangingPunct="1">
              <a:spcBef>
                <a:spcPts val="0"/>
              </a:spcBef>
              <a:spcAft>
                <a:spcPts val="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and then select </a:t>
            </a:r>
            <a:r>
              <a:rPr lang="en-US" b="1" dirty="0" smtClean="0"/>
              <a:t>Picture or texture fill</a:t>
            </a:r>
            <a:r>
              <a:rPr lang="en-US" dirty="0" smtClean="0"/>
              <a:t> in the </a:t>
            </a:r>
            <a:r>
              <a:rPr lang="en-US" b="1" dirty="0" smtClean="0"/>
              <a:t>Fill</a:t>
            </a:r>
            <a:r>
              <a:rPr lang="en-US" dirty="0" smtClean="0"/>
              <a:t> pane. Under </a:t>
            </a:r>
            <a:r>
              <a:rPr lang="en-US" b="1" dirty="0" smtClean="0"/>
              <a:t>Insert from</a:t>
            </a:r>
            <a:r>
              <a:rPr lang="en-US" dirty="0" smtClean="0"/>
              <a:t>, click </a:t>
            </a:r>
            <a:r>
              <a:rPr lang="en-US" b="1" dirty="0" smtClean="0"/>
              <a:t>File</a:t>
            </a:r>
            <a:r>
              <a:rPr lang="en-US" dirty="0" smtClean="0"/>
              <a:t>. In the </a:t>
            </a:r>
            <a:r>
              <a:rPr lang="en-US" b="1" dirty="0" smtClean="0"/>
              <a:t>Insert Picture </a:t>
            </a:r>
            <a:r>
              <a:rPr lang="en-US" dirty="0" smtClean="0"/>
              <a:t>dialog box, select a picture,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spcBef>
                <a:spcPts val="0"/>
              </a:spcBef>
              <a:spcAft>
                <a:spcPts val="0"/>
              </a:spcAft>
              <a:buFont typeface="+mj-lt"/>
              <a:buAutoNum type="arabicPeriod"/>
              <a:defRPr/>
            </a:pPr>
            <a:r>
              <a:rPr lang="en-US" dirty="0" smtClean="0"/>
              <a:t>Select the rectangle.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Height</a:t>
            </a:r>
            <a:r>
              <a:rPr lang="en-US" dirty="0" smtClean="0"/>
              <a:t> box, enter </a:t>
            </a:r>
            <a:r>
              <a:rPr lang="en-US" b="1" dirty="0" smtClean="0"/>
              <a:t>7.5”</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Width</a:t>
            </a:r>
            <a:r>
              <a:rPr lang="en-US" dirty="0" smtClean="0"/>
              <a:t> box, enter </a:t>
            </a:r>
            <a:r>
              <a:rPr lang="en-US" b="1" dirty="0" smtClean="0"/>
              <a:t>1”</a:t>
            </a:r>
            <a:r>
              <a:rPr lang="en-US" dirty="0" smtClean="0"/>
              <a:t>.</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Shape Styles</a:t>
            </a:r>
            <a:r>
              <a:rPr lang="en-US" dirty="0" smtClean="0"/>
              <a:t> group, click the arrow next to </a:t>
            </a:r>
            <a:r>
              <a:rPr lang="en-US" b="1" dirty="0" smtClean="0"/>
              <a:t>Shape</a:t>
            </a:r>
            <a:r>
              <a:rPr lang="en-US" dirty="0" smtClean="0"/>
              <a:t> </a:t>
            </a:r>
            <a:r>
              <a:rPr lang="en-US" b="1" dirty="0" smtClean="0"/>
              <a:t>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More Gradients</a:t>
            </a:r>
            <a:r>
              <a:rPr lang="en-US" dirty="0" smtClean="0"/>
              <a:t>.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85800" lvl="1" indent="-228600" eaLnBrk="1" hangingPunct="1">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hangingPunct="1">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Right </a:t>
            </a:r>
            <a:r>
              <a:rPr lang="en-US" dirty="0" smtClean="0"/>
              <a:t>(first row, fourth option from the left).</a:t>
            </a:r>
          </a:p>
          <a:p>
            <a:pPr marL="685800" lvl="1" indent="-228600" eaLnBrk="1" hangingPunct="1">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hangingPunct="1">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eaLnBrk="1" hangingPunct="1">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eaLnBrk="1" hangingPunct="1">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a:t>
            </a:r>
          </a:p>
          <a:p>
            <a:pPr marL="1143000" lvl="2" indent="-228600" eaLnBrk="1" hangingPunct="1">
              <a:buFont typeface="Arial" pitchFamily="34" charset="0"/>
              <a:buChar char="•"/>
              <a:defRPr/>
            </a:pPr>
            <a:r>
              <a:rPr lang="en-US" dirty="0" smtClean="0"/>
              <a:t>In the </a:t>
            </a:r>
            <a:r>
              <a:rPr lang="en-US" b="1" dirty="0" smtClean="0"/>
              <a:t>Transparency</a:t>
            </a:r>
            <a:r>
              <a:rPr lang="en-US" dirty="0" smtClean="0"/>
              <a:t> box, enter </a:t>
            </a:r>
            <a:r>
              <a:rPr lang="en-US" b="1" dirty="0" smtClean="0"/>
              <a:t>0%</a:t>
            </a:r>
            <a:r>
              <a:rPr lang="en-US" dirty="0" smtClean="0"/>
              <a:t>.</a:t>
            </a:r>
          </a:p>
          <a:p>
            <a:pPr marL="685800" lvl="1" indent="-228600" eaLnBrk="1" hangingPunct="1">
              <a:buFont typeface="Arial" pitchFamily="34" charset="0"/>
              <a:buChar char="•"/>
              <a:defRPr/>
            </a:pPr>
            <a:r>
              <a:rPr lang="en-US" dirty="0" smtClean="0"/>
              <a:t>Select </a:t>
            </a:r>
            <a:r>
              <a:rPr lang="en-US" b="1" dirty="0" smtClean="0"/>
              <a:t>Stop 2 </a:t>
            </a:r>
            <a:r>
              <a:rPr lang="en-US" dirty="0" smtClean="0"/>
              <a:t>from the list, and then do the following: </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 </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slide, select the rectangle.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Left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duplicate rectangle. 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Linear Left </a:t>
            </a:r>
            <a:r>
              <a:rPr lang="en-US" dirty="0" smtClean="0"/>
              <a:t>(second row, third option from the left).</a:t>
            </a:r>
          </a:p>
          <a:p>
            <a:pPr marL="228600" indent="-228600" eaLnBrk="1" fontAlgn="auto" hangingPunct="1">
              <a:spcBef>
                <a:spcPts val="0"/>
              </a:spcBef>
              <a:spcAft>
                <a:spcPts val="0"/>
              </a:spcAft>
              <a:buFont typeface="+mj-lt"/>
              <a:buAutoNum type="arabicPeriod"/>
              <a:defRPr/>
            </a:pPr>
            <a:r>
              <a:rPr lang="en-US" dirty="0" smtClean="0"/>
              <a:t>With the duplicate rectangle still selected,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Right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None/>
              <a:defRPr/>
            </a:pPr>
            <a:endParaRPr lang="en-US" dirty="0" smtClean="0"/>
          </a:p>
        </p:txBody>
      </p:sp>
      <p:sp>
        <p:nvSpPr>
          <p:cNvPr id="25603" name="Slide Image Placeholder 4"/>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2195172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29</a:t>
            </a:fld>
            <a:endParaRPr lang="en-US"/>
          </a:p>
        </p:txBody>
      </p:sp>
    </p:spTree>
    <p:extLst>
      <p:ext uri="{BB962C8B-B14F-4D97-AF65-F5344CB8AC3E}">
        <p14:creationId xmlns:p14="http://schemas.microsoft.com/office/powerpoint/2010/main" val="420392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30</a:t>
            </a:fld>
            <a:endParaRPr lang="en-US"/>
          </a:p>
        </p:txBody>
      </p:sp>
    </p:spTree>
    <p:extLst>
      <p:ext uri="{BB962C8B-B14F-4D97-AF65-F5344CB8AC3E}">
        <p14:creationId xmlns:p14="http://schemas.microsoft.com/office/powerpoint/2010/main" val="1527292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31</a:t>
            </a:fld>
            <a:endParaRPr lang="en-US"/>
          </a:p>
        </p:txBody>
      </p:sp>
    </p:spTree>
    <p:extLst>
      <p:ext uri="{BB962C8B-B14F-4D97-AF65-F5344CB8AC3E}">
        <p14:creationId xmlns:p14="http://schemas.microsoft.com/office/powerpoint/2010/main" val="1069824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32</a:t>
            </a:fld>
            <a:endParaRPr lang="en-US"/>
          </a:p>
        </p:txBody>
      </p:sp>
    </p:spTree>
    <p:extLst>
      <p:ext uri="{BB962C8B-B14F-4D97-AF65-F5344CB8AC3E}">
        <p14:creationId xmlns:p14="http://schemas.microsoft.com/office/powerpoint/2010/main" val="532495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33</a:t>
            </a:fld>
            <a:endParaRPr lang="en-US"/>
          </a:p>
        </p:txBody>
      </p:sp>
    </p:spTree>
    <p:extLst>
      <p:ext uri="{BB962C8B-B14F-4D97-AF65-F5344CB8AC3E}">
        <p14:creationId xmlns:p14="http://schemas.microsoft.com/office/powerpoint/2010/main" val="2269502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34</a:t>
            </a:fld>
            <a:endParaRPr lang="en-US"/>
          </a:p>
        </p:txBody>
      </p:sp>
    </p:spTree>
    <p:extLst>
      <p:ext uri="{BB962C8B-B14F-4D97-AF65-F5344CB8AC3E}">
        <p14:creationId xmlns:p14="http://schemas.microsoft.com/office/powerpoint/2010/main" val="978593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35</a:t>
            </a:fld>
            <a:endParaRPr lang="en-US"/>
          </a:p>
        </p:txBody>
      </p:sp>
    </p:spTree>
    <p:extLst>
      <p:ext uri="{BB962C8B-B14F-4D97-AF65-F5344CB8AC3E}">
        <p14:creationId xmlns:p14="http://schemas.microsoft.com/office/powerpoint/2010/main" val="2963967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36</a:t>
            </a:fld>
            <a:endParaRPr lang="en-US"/>
          </a:p>
        </p:txBody>
      </p:sp>
    </p:spTree>
    <p:extLst>
      <p:ext uri="{BB962C8B-B14F-4D97-AF65-F5344CB8AC3E}">
        <p14:creationId xmlns:p14="http://schemas.microsoft.com/office/powerpoint/2010/main" val="425525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37</a:t>
            </a:fld>
            <a:endParaRPr lang="en-US"/>
          </a:p>
        </p:txBody>
      </p:sp>
    </p:spTree>
    <p:extLst>
      <p:ext uri="{BB962C8B-B14F-4D97-AF65-F5344CB8AC3E}">
        <p14:creationId xmlns:p14="http://schemas.microsoft.com/office/powerpoint/2010/main" val="467591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38</a:t>
            </a:fld>
            <a:endParaRPr lang="en-US"/>
          </a:p>
        </p:txBody>
      </p:sp>
    </p:spTree>
    <p:extLst>
      <p:ext uri="{BB962C8B-B14F-4D97-AF65-F5344CB8AC3E}">
        <p14:creationId xmlns:p14="http://schemas.microsoft.com/office/powerpoint/2010/main" val="52377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a:t>
            </a:fld>
            <a:endParaRPr lang="en-US"/>
          </a:p>
        </p:txBody>
      </p:sp>
    </p:spTree>
    <p:extLst>
      <p:ext uri="{BB962C8B-B14F-4D97-AF65-F5344CB8AC3E}">
        <p14:creationId xmlns:p14="http://schemas.microsoft.com/office/powerpoint/2010/main" val="2337633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40</a:t>
            </a:fld>
            <a:endParaRPr lang="en-US"/>
          </a:p>
        </p:txBody>
      </p:sp>
    </p:spTree>
    <p:extLst>
      <p:ext uri="{BB962C8B-B14F-4D97-AF65-F5344CB8AC3E}">
        <p14:creationId xmlns:p14="http://schemas.microsoft.com/office/powerpoint/2010/main" val="1846049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41</a:t>
            </a:fld>
            <a:endParaRPr lang="en-US"/>
          </a:p>
        </p:txBody>
      </p:sp>
    </p:spTree>
    <p:extLst>
      <p:ext uri="{BB962C8B-B14F-4D97-AF65-F5344CB8AC3E}">
        <p14:creationId xmlns:p14="http://schemas.microsoft.com/office/powerpoint/2010/main" val="2700399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42</a:t>
            </a:fld>
            <a:endParaRPr lang="en-US"/>
          </a:p>
        </p:txBody>
      </p:sp>
    </p:spTree>
    <p:extLst>
      <p:ext uri="{BB962C8B-B14F-4D97-AF65-F5344CB8AC3E}">
        <p14:creationId xmlns:p14="http://schemas.microsoft.com/office/powerpoint/2010/main" val="2373447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43</a:t>
            </a:fld>
            <a:endParaRPr lang="en-US"/>
          </a:p>
        </p:txBody>
      </p:sp>
    </p:spTree>
    <p:extLst>
      <p:ext uri="{BB962C8B-B14F-4D97-AF65-F5344CB8AC3E}">
        <p14:creationId xmlns:p14="http://schemas.microsoft.com/office/powerpoint/2010/main" val="3662921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45</a:t>
            </a:fld>
            <a:endParaRPr lang="en-US"/>
          </a:p>
        </p:txBody>
      </p:sp>
    </p:spTree>
    <p:extLst>
      <p:ext uri="{BB962C8B-B14F-4D97-AF65-F5344CB8AC3E}">
        <p14:creationId xmlns:p14="http://schemas.microsoft.com/office/powerpoint/2010/main" val="2292127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46</a:t>
            </a:fld>
            <a:endParaRPr lang="en-US"/>
          </a:p>
        </p:txBody>
      </p:sp>
    </p:spTree>
    <p:extLst>
      <p:ext uri="{BB962C8B-B14F-4D97-AF65-F5344CB8AC3E}">
        <p14:creationId xmlns:p14="http://schemas.microsoft.com/office/powerpoint/2010/main" val="949170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47</a:t>
            </a:fld>
            <a:endParaRPr lang="en-US"/>
          </a:p>
        </p:txBody>
      </p:sp>
    </p:spTree>
    <p:extLst>
      <p:ext uri="{BB962C8B-B14F-4D97-AF65-F5344CB8AC3E}">
        <p14:creationId xmlns:p14="http://schemas.microsoft.com/office/powerpoint/2010/main" val="3216065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48</a:t>
            </a:fld>
            <a:endParaRPr lang="en-US"/>
          </a:p>
        </p:txBody>
      </p:sp>
    </p:spTree>
    <p:extLst>
      <p:ext uri="{BB962C8B-B14F-4D97-AF65-F5344CB8AC3E}">
        <p14:creationId xmlns:p14="http://schemas.microsoft.com/office/powerpoint/2010/main" val="3139411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49</a:t>
            </a:fld>
            <a:endParaRPr lang="en-US"/>
          </a:p>
        </p:txBody>
      </p:sp>
    </p:spTree>
    <p:extLst>
      <p:ext uri="{BB962C8B-B14F-4D97-AF65-F5344CB8AC3E}">
        <p14:creationId xmlns:p14="http://schemas.microsoft.com/office/powerpoint/2010/main" val="2723544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50</a:t>
            </a:fld>
            <a:endParaRPr lang="en-US"/>
          </a:p>
        </p:txBody>
      </p:sp>
    </p:spTree>
    <p:extLst>
      <p:ext uri="{BB962C8B-B14F-4D97-AF65-F5344CB8AC3E}">
        <p14:creationId xmlns:p14="http://schemas.microsoft.com/office/powerpoint/2010/main" val="199178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1200" b="1" kern="0" dirty="0">
              <a:solidFill>
                <a:schemeClr val="accent1">
                  <a:lumMod val="50000"/>
                </a:schemeClr>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a:t>
            </a:fld>
            <a:endParaRPr lang="en-US"/>
          </a:p>
        </p:txBody>
      </p:sp>
    </p:spTree>
    <p:extLst>
      <p:ext uri="{BB962C8B-B14F-4D97-AF65-F5344CB8AC3E}">
        <p14:creationId xmlns:p14="http://schemas.microsoft.com/office/powerpoint/2010/main" val="913221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51</a:t>
            </a:fld>
            <a:endParaRPr lang="en-US"/>
          </a:p>
        </p:txBody>
      </p:sp>
    </p:spTree>
    <p:extLst>
      <p:ext uri="{BB962C8B-B14F-4D97-AF65-F5344CB8AC3E}">
        <p14:creationId xmlns:p14="http://schemas.microsoft.com/office/powerpoint/2010/main" val="176824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53</a:t>
            </a:fld>
            <a:endParaRPr lang="en-US"/>
          </a:p>
        </p:txBody>
      </p:sp>
    </p:spTree>
    <p:extLst>
      <p:ext uri="{BB962C8B-B14F-4D97-AF65-F5344CB8AC3E}">
        <p14:creationId xmlns:p14="http://schemas.microsoft.com/office/powerpoint/2010/main" val="3189305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54</a:t>
            </a:fld>
            <a:endParaRPr lang="en-US"/>
          </a:p>
        </p:txBody>
      </p:sp>
    </p:spTree>
    <p:extLst>
      <p:ext uri="{BB962C8B-B14F-4D97-AF65-F5344CB8AC3E}">
        <p14:creationId xmlns:p14="http://schemas.microsoft.com/office/powerpoint/2010/main" val="220281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55</a:t>
            </a:fld>
            <a:endParaRPr lang="en-US"/>
          </a:p>
        </p:txBody>
      </p:sp>
    </p:spTree>
    <p:extLst>
      <p:ext uri="{BB962C8B-B14F-4D97-AF65-F5344CB8AC3E}">
        <p14:creationId xmlns:p14="http://schemas.microsoft.com/office/powerpoint/2010/main" val="2562526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56</a:t>
            </a:fld>
            <a:endParaRPr lang="en-US"/>
          </a:p>
        </p:txBody>
      </p:sp>
    </p:spTree>
    <p:extLst>
      <p:ext uri="{BB962C8B-B14F-4D97-AF65-F5344CB8AC3E}">
        <p14:creationId xmlns:p14="http://schemas.microsoft.com/office/powerpoint/2010/main" val="340955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a:t>
            </a:fld>
            <a:endParaRPr lang="en-US"/>
          </a:p>
        </p:txBody>
      </p:sp>
    </p:spTree>
    <p:extLst>
      <p:ext uri="{BB962C8B-B14F-4D97-AF65-F5344CB8AC3E}">
        <p14:creationId xmlns:p14="http://schemas.microsoft.com/office/powerpoint/2010/main" val="231805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8</a:t>
            </a:fld>
            <a:endParaRPr lang="en-US"/>
          </a:p>
        </p:txBody>
      </p:sp>
    </p:spTree>
    <p:extLst>
      <p:ext uri="{BB962C8B-B14F-4D97-AF65-F5344CB8AC3E}">
        <p14:creationId xmlns:p14="http://schemas.microsoft.com/office/powerpoint/2010/main" val="289853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9</a:t>
            </a:fld>
            <a:endParaRPr lang="en-US"/>
          </a:p>
        </p:txBody>
      </p:sp>
    </p:spTree>
    <p:extLst>
      <p:ext uri="{BB962C8B-B14F-4D97-AF65-F5344CB8AC3E}">
        <p14:creationId xmlns:p14="http://schemas.microsoft.com/office/powerpoint/2010/main" val="177624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10</a:t>
            </a:fld>
            <a:endParaRPr lang="en-US"/>
          </a:p>
        </p:txBody>
      </p:sp>
    </p:spTree>
    <p:extLst>
      <p:ext uri="{BB962C8B-B14F-4D97-AF65-F5344CB8AC3E}">
        <p14:creationId xmlns:p14="http://schemas.microsoft.com/office/powerpoint/2010/main" val="414642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11</a:t>
            </a:fld>
            <a:endParaRPr lang="en-US"/>
          </a:p>
        </p:txBody>
      </p:sp>
    </p:spTree>
    <p:extLst>
      <p:ext uri="{BB962C8B-B14F-4D97-AF65-F5344CB8AC3E}">
        <p14:creationId xmlns:p14="http://schemas.microsoft.com/office/powerpoint/2010/main" val="1344617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j0341439"/>
          <p:cNvPicPr>
            <a:picLocks noChangeAspect="1" noChangeArrowheads="1"/>
          </p:cNvPicPr>
          <p:nvPr/>
        </p:nvPicPr>
        <p:blipFill>
          <a:blip r:embed="rId2" cstate="print"/>
          <a:srcRect b="19832"/>
          <a:stretch>
            <a:fillRect/>
          </a:stretch>
        </p:blipFill>
        <p:spPr bwMode="ltGray">
          <a:xfrm>
            <a:off x="0" y="1744663"/>
            <a:ext cx="9144000" cy="5127625"/>
          </a:xfrm>
          <a:prstGeom prst="rect">
            <a:avLst/>
          </a:prstGeom>
          <a:noFill/>
          <a:ln w="9525">
            <a:noFill/>
            <a:miter lim="800000"/>
            <a:headEnd/>
            <a:tailEnd/>
          </a:ln>
        </p:spPr>
      </p:pic>
      <p:sp>
        <p:nvSpPr>
          <p:cNvPr id="5"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6"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7"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8" name="Text Box 34"/>
          <p:cNvSpPr txBox="1">
            <a:spLocks noChangeArrowheads="1"/>
          </p:cNvSpPr>
          <p:nvPr/>
        </p:nvSpPr>
        <p:spPr bwMode="black">
          <a:xfrm>
            <a:off x="609600" y="1524000"/>
            <a:ext cx="1157288" cy="733425"/>
          </a:xfrm>
          <a:prstGeom prst="rect">
            <a:avLst/>
          </a:prstGeom>
          <a:noFill/>
          <a:ln w="9525">
            <a:noFill/>
            <a:miter lim="800000"/>
            <a:headEnd/>
            <a:tailEnd/>
          </a:ln>
          <a:effectLst/>
        </p:spPr>
        <p:txBody>
          <a:bodyPr wrap="none">
            <a:spAutoFit/>
          </a:bodyPr>
          <a:lstStyle/>
          <a:p>
            <a:pPr>
              <a:defRPr/>
            </a:pPr>
            <a:r>
              <a:rPr lang="en-US" sz="1600" b="1">
                <a:solidFill>
                  <a:schemeClr val="bg1"/>
                </a:solidFill>
                <a:latin typeface="Arial" charset="0"/>
                <a:cs typeface="+mn-cs"/>
              </a:rPr>
              <a:t>Company</a:t>
            </a:r>
          </a:p>
          <a:p>
            <a:pPr>
              <a:defRPr/>
            </a:pPr>
            <a:r>
              <a:rPr lang="en-US" sz="2600" b="1">
                <a:solidFill>
                  <a:schemeClr val="bg1"/>
                </a:solidFill>
                <a:latin typeface="Arial" charset="0"/>
                <a:cs typeface="+mn-cs"/>
              </a:rPr>
              <a:t>LOGO</a:t>
            </a: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endParaRPr lang="en-US"/>
          </a:p>
        </p:txBody>
      </p:sp>
      <p:sp>
        <p:nvSpPr>
          <p:cNvPr id="10" name="Rectangle 5"/>
          <p:cNvSpPr>
            <a:spLocks noGrp="1" noChangeArrowheads="1"/>
          </p:cNvSpPr>
          <p:nvPr>
            <p:ph type="ftr" sz="quarter" idx="11"/>
          </p:nvPr>
        </p:nvSpPr>
        <p:spPr>
          <a:xfrm>
            <a:off x="3124200" y="6400800"/>
            <a:ext cx="2895600" cy="320675"/>
          </a:xfrm>
        </p:spPr>
        <p:txBody>
          <a:bodyPr/>
          <a:lstStyle>
            <a:lvl1pPr>
              <a:defRPr>
                <a:solidFill>
                  <a:schemeClr val="bg1"/>
                </a:solidFill>
              </a:defRPr>
            </a:lvl1pPr>
          </a:lstStyle>
          <a:p>
            <a:pPr>
              <a:defRPr/>
            </a:pPr>
            <a:endParaRPr lang="en-US"/>
          </a:p>
        </p:txBody>
      </p:sp>
      <p:sp>
        <p:nvSpPr>
          <p:cNvPr id="11" name="Rectangle 6"/>
          <p:cNvSpPr>
            <a:spLocks noGrp="1" noChangeArrowheads="1"/>
          </p:cNvSpPr>
          <p:nvPr>
            <p:ph type="sldNum" sz="quarter" idx="12"/>
          </p:nvPr>
        </p:nvSpPr>
        <p:spPr>
          <a:xfrm>
            <a:off x="6553200" y="6400800"/>
            <a:ext cx="2133600" cy="320675"/>
          </a:xfrm>
        </p:spPr>
        <p:txBody>
          <a:bodyPr/>
          <a:lstStyle>
            <a:lvl1pPr>
              <a:defRPr>
                <a:solidFill>
                  <a:schemeClr val="bg1"/>
                </a:solidFill>
              </a:defRPr>
            </a:lvl1pPr>
          </a:lstStyle>
          <a:p>
            <a:pPr>
              <a:defRPr/>
            </a:pPr>
            <a:fld id="{CFD9E773-647E-4019-9720-0F4EEE40C8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510B7-1EB7-41E9-A4DB-AD16B85A6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D08983-2699-42DF-B387-ED3D85ECC5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50C3DC-6540-48F8-B4F3-A8E99E9DE9F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514600"/>
            <a:ext cx="3810000" cy="35814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7B54CC-2145-4CF8-97D0-A39D3BFA9B8B}" type="slidenum">
              <a:rPr lang="en-US"/>
              <a:pPr>
                <a:defRPr/>
              </a:pPr>
              <a:t>‹#›</a:t>
            </a:fld>
            <a:endParaRPr lang="en-US"/>
          </a:p>
        </p:txBody>
      </p:sp>
    </p:spTree>
    <p:extLst>
      <p:ext uri="{BB962C8B-B14F-4D97-AF65-F5344CB8AC3E}">
        <p14:creationId xmlns:p14="http://schemas.microsoft.com/office/powerpoint/2010/main" val="1920086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E8351-55A2-4DE1-9D88-7A2B892EC1DE}" type="slidenum">
              <a:rPr lang="en-US"/>
              <a:pPr>
                <a:defRPr/>
              </a:pPr>
              <a:t>‹#›</a:t>
            </a:fld>
            <a:endParaRPr lang="en-US"/>
          </a:p>
        </p:txBody>
      </p:sp>
    </p:spTree>
    <p:extLst>
      <p:ext uri="{BB962C8B-B14F-4D97-AF65-F5344CB8AC3E}">
        <p14:creationId xmlns:p14="http://schemas.microsoft.com/office/powerpoint/2010/main" val="30579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514600"/>
            <a:ext cx="7772400" cy="35814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18496B-5D4D-4AF1-AD86-DA1FB77ACCF6}" type="slidenum">
              <a:rPr lang="en-US"/>
              <a:pPr>
                <a:defRPr/>
              </a:pPr>
              <a:t>‹#›</a:t>
            </a:fld>
            <a:endParaRPr lang="en-US"/>
          </a:p>
        </p:txBody>
      </p:sp>
    </p:spTree>
    <p:extLst>
      <p:ext uri="{BB962C8B-B14F-4D97-AF65-F5344CB8AC3E}">
        <p14:creationId xmlns:p14="http://schemas.microsoft.com/office/powerpoint/2010/main" val="393641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DF6A2-54F9-4122-A31D-A7122C0D5D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46CD6-AEB5-4054-9631-FF3951689C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69159-89BC-4BB8-AA68-1C1857AA09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4DC504-E02E-49EB-A084-86994DBEF0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593528-4A66-4194-9C81-649F4B86B7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EC359-2CED-4BD1-887D-76CC237768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A68A7-940E-463F-8D10-619E45ED98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11D755-A70D-40A8-9E77-9FC25D9E8C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26" name="Object 86"/>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1122" name="Image" r:id="rId18" imgW="7949206" imgH="5320635" progId="">
                  <p:embed/>
                </p:oleObj>
              </mc:Choice>
              <mc:Fallback>
                <p:oleObj name="Image" r:id="rId18" imgW="7949206" imgH="5320635" progId="">
                  <p:embed/>
                  <p:pic>
                    <p:nvPicPr>
                      <p:cNvPr id="0" name="Object 8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27" name="Object 87"/>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1123" name="Image" r:id="rId20" imgW="8571429" imgH="1514286" progId="">
                  <p:embed/>
                </p:oleObj>
              </mc:Choice>
              <mc:Fallback>
                <p:oleObj name="Image" r:id="rId20" imgW="8571429" imgH="1514286" progId="">
                  <p:embed/>
                  <p:pic>
                    <p:nvPicPr>
                      <p:cNvPr id="0" name="Object 8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1031"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37FF9DB-0616-40BB-A312-55E6B41760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 id="2147483740" r:id="rId14"/>
    <p:sldLayoutId id="2147483741" r:id="rId15"/>
  </p:sldLayoutIdLst>
  <p:txStyles>
    <p:titleStyle>
      <a:lvl1pPr algn="l" rtl="0" eaLnBrk="0" fontAlgn="base" hangingPunct="0">
        <a:spcBef>
          <a:spcPct val="0"/>
        </a:spcBef>
        <a:spcAft>
          <a:spcPct val="0"/>
        </a:spcAft>
        <a:defRPr sz="4000" i="1">
          <a:solidFill>
            <a:schemeClr val="bg1"/>
          </a:solidFill>
          <a:latin typeface="+mj-lt"/>
          <a:ea typeface="+mj-ea"/>
          <a:cs typeface="+mj-cs"/>
        </a:defRPr>
      </a:lvl1pPr>
      <a:lvl2pPr algn="l" rtl="0" eaLnBrk="0" fontAlgn="base" hangingPunct="0">
        <a:spcBef>
          <a:spcPct val="0"/>
        </a:spcBef>
        <a:spcAft>
          <a:spcPct val="0"/>
        </a:spcAft>
        <a:defRPr sz="4000" i="1">
          <a:solidFill>
            <a:schemeClr val="bg1"/>
          </a:solidFill>
          <a:latin typeface="Arial" charset="0"/>
        </a:defRPr>
      </a:lvl2pPr>
      <a:lvl3pPr algn="l" rtl="0" eaLnBrk="0" fontAlgn="base" hangingPunct="0">
        <a:spcBef>
          <a:spcPct val="0"/>
        </a:spcBef>
        <a:spcAft>
          <a:spcPct val="0"/>
        </a:spcAft>
        <a:defRPr sz="4000" i="1">
          <a:solidFill>
            <a:schemeClr val="bg1"/>
          </a:solidFill>
          <a:latin typeface="Arial" charset="0"/>
        </a:defRPr>
      </a:lvl3pPr>
      <a:lvl4pPr algn="l" rtl="0" eaLnBrk="0" fontAlgn="base" hangingPunct="0">
        <a:spcBef>
          <a:spcPct val="0"/>
        </a:spcBef>
        <a:spcAft>
          <a:spcPct val="0"/>
        </a:spcAft>
        <a:defRPr sz="4000" i="1">
          <a:solidFill>
            <a:schemeClr val="bg1"/>
          </a:solidFill>
          <a:latin typeface="Arial" charset="0"/>
        </a:defRPr>
      </a:lvl4pPr>
      <a:lvl5pPr algn="l" rtl="0" eaLnBrk="0" fontAlgn="base" hangingPunct="0">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6.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2.wmf"/><Relationship Id="rId10" Type="http://schemas.openxmlformats.org/officeDocument/2006/relationships/image" Target="../media/image15.wmf"/><Relationship Id="rId4" Type="http://schemas.openxmlformats.org/officeDocument/2006/relationships/oleObject" Target="../embeddings/oleObject3.bin"/><Relationship Id="rId9"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76200"/>
            <a:ext cx="70104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MASTERS IN PROJECT MANAGEMENT</a:t>
            </a:r>
            <a:endParaRPr lang="en-US" sz="4000" b="1"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ndParaRPr>
          </a:p>
        </p:txBody>
      </p:sp>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r-PK"/>
          </a:p>
        </p:txBody>
      </p:sp>
      <p:sp>
        <p:nvSpPr>
          <p:cNvPr id="18" name="TextBox 17"/>
          <p:cNvSpPr txBox="1"/>
          <p:nvPr/>
        </p:nvSpPr>
        <p:spPr>
          <a:xfrm>
            <a:off x="193763" y="2895600"/>
            <a:ext cx="8863324" cy="2677656"/>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a:t>
            </a:r>
          </a:p>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5400" b="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6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MS(PM)-2(A,B&amp;C)</a:t>
            </a:r>
            <a:endParaRPr lang="en-US" sz="6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pic>
        <p:nvPicPr>
          <p:cNvPr id="8" name="Picture 7"/>
          <p:cNvPicPr>
            <a:picLocks noChangeAspect="1"/>
          </p:cNvPicPr>
          <p:nvPr/>
        </p:nvPicPr>
        <p:blipFill>
          <a:blip r:embed="rId4"/>
          <a:stretch>
            <a:fillRect/>
          </a:stretch>
        </p:blipFill>
        <p:spPr>
          <a:xfrm>
            <a:off x="161346" y="997160"/>
            <a:ext cx="1550003" cy="1824037"/>
          </a:xfrm>
          <a:prstGeom prst="rect">
            <a:avLst/>
          </a:prstGeom>
        </p:spPr>
      </p:pic>
      <p:pic>
        <p:nvPicPr>
          <p:cNvPr id="9" name="Picture 8"/>
          <p:cNvPicPr>
            <a:picLocks noChangeAspect="1"/>
          </p:cNvPicPr>
          <p:nvPr/>
        </p:nvPicPr>
        <p:blipFill>
          <a:blip r:embed="rId5"/>
          <a:stretch>
            <a:fillRect/>
          </a:stretch>
        </p:blipFill>
        <p:spPr>
          <a:xfrm>
            <a:off x="5181601" y="1509289"/>
            <a:ext cx="3962400" cy="870454"/>
          </a:xfrm>
          <a:prstGeom prst="rect">
            <a:avLst/>
          </a:prstGeom>
        </p:spPr>
      </p:pic>
    </p:spTree>
    <p:extLst>
      <p:ext uri="{BB962C8B-B14F-4D97-AF65-F5344CB8AC3E}">
        <p14:creationId xmlns:p14="http://schemas.microsoft.com/office/powerpoint/2010/main" val="4247434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524000"/>
            <a:ext cx="8991600" cy="5315485"/>
          </a:xfrm>
          <a:prstGeom prst="rect">
            <a:avLst/>
          </a:prstGeom>
        </p:spPr>
        <p:txBody>
          <a:bodyPr/>
          <a:lstStyle/>
          <a:p>
            <a:pPr marL="342900" indent="-342900">
              <a:buFont typeface="Arial" pitchFamily="34" charset="0"/>
              <a:buChar char="•"/>
            </a:pPr>
            <a:r>
              <a:rPr lang="en-US" sz="2800" b="1" kern="0" dirty="0">
                <a:solidFill>
                  <a:schemeClr val="accent1">
                    <a:lumMod val="50000"/>
                  </a:schemeClr>
                </a:solidFill>
              </a:rPr>
              <a:t>The </a:t>
            </a:r>
            <a:r>
              <a:rPr lang="en-US" sz="2800" b="1" kern="0" dirty="0">
                <a:solidFill>
                  <a:srgbClr val="FF0000"/>
                </a:solidFill>
              </a:rPr>
              <a:t>planning entails </a:t>
            </a:r>
            <a:r>
              <a:rPr lang="en-US" sz="2800" b="1" kern="0" dirty="0">
                <a:solidFill>
                  <a:schemeClr val="accent1">
                    <a:lumMod val="50000"/>
                  </a:schemeClr>
                </a:solidFill>
              </a:rPr>
              <a:t>agreeing upon the actions to be taken and the </a:t>
            </a:r>
            <a:r>
              <a:rPr lang="en-US" sz="2800" b="1" kern="0" dirty="0">
                <a:solidFill>
                  <a:srgbClr val="FF0000"/>
                </a:solidFill>
              </a:rPr>
              <a:t>potential changes </a:t>
            </a:r>
            <a:r>
              <a:rPr lang="en-US" sz="2800" b="1" kern="0" dirty="0">
                <a:solidFill>
                  <a:schemeClr val="accent1">
                    <a:lumMod val="50000"/>
                  </a:schemeClr>
                </a:solidFill>
              </a:rPr>
              <a:t>to </a:t>
            </a:r>
            <a:r>
              <a:rPr lang="en-US" sz="2800" b="1" kern="0" dirty="0">
                <a:solidFill>
                  <a:srgbClr val="C00000"/>
                </a:solidFill>
              </a:rPr>
              <a:t>budget, schedule, resources, and </a:t>
            </a:r>
            <a:r>
              <a:rPr lang="en-US" sz="2800" b="1" kern="0" dirty="0" smtClean="0">
                <a:solidFill>
                  <a:srgbClr val="C00000"/>
                </a:solidFill>
              </a:rPr>
              <a:t>scope </a:t>
            </a:r>
            <a:r>
              <a:rPr lang="en-US" sz="2800" b="1" kern="0" dirty="0">
                <a:solidFill>
                  <a:schemeClr val="accent1">
                    <a:lumMod val="50000"/>
                  </a:schemeClr>
                </a:solidFill>
              </a:rPr>
              <a:t>which these actions might cause.</a:t>
            </a:r>
          </a:p>
          <a:p>
            <a:pPr marL="342900" indent="-342900">
              <a:buFont typeface="Arial" pitchFamily="34" charset="0"/>
              <a:buChar char="•"/>
            </a:pPr>
            <a:r>
              <a:rPr lang="en-US" sz="2800" b="1" kern="0" dirty="0" smtClean="0">
                <a:solidFill>
                  <a:srgbClr val="FF0000"/>
                </a:solidFill>
                <a:latin typeface="+mn-lt"/>
                <a:cs typeface="+mn-cs"/>
              </a:rPr>
              <a:t>Contingent risk response </a:t>
            </a:r>
            <a:r>
              <a:rPr lang="en-US" sz="2800" b="1" kern="0" dirty="0" smtClean="0">
                <a:solidFill>
                  <a:schemeClr val="accent1">
                    <a:lumMod val="50000"/>
                  </a:schemeClr>
                </a:solidFill>
                <a:latin typeface="+mn-lt"/>
                <a:cs typeface="+mn-cs"/>
              </a:rPr>
              <a:t>actions need to be executed at the optimum time. For this reason, the </a:t>
            </a:r>
            <a:r>
              <a:rPr lang="en-US" sz="2800" b="1" kern="0" dirty="0" smtClean="0">
                <a:solidFill>
                  <a:srgbClr val="C00000"/>
                </a:solidFill>
                <a:latin typeface="+mn-lt"/>
                <a:cs typeface="+mn-cs"/>
              </a:rPr>
              <a:t>response specification </a:t>
            </a:r>
            <a:r>
              <a:rPr lang="en-US" sz="2800" b="1" kern="0" dirty="0" smtClean="0">
                <a:solidFill>
                  <a:schemeClr val="accent1">
                    <a:lumMod val="50000"/>
                  </a:schemeClr>
                </a:solidFill>
                <a:latin typeface="+mn-lt"/>
                <a:cs typeface="+mn-cs"/>
              </a:rPr>
              <a:t>for each such risk should include a description of any corresponding </a:t>
            </a:r>
            <a:r>
              <a:rPr lang="en-US" sz="2800" b="1" kern="0" dirty="0" smtClean="0">
                <a:solidFill>
                  <a:srgbClr val="FF0000"/>
                </a:solidFill>
                <a:latin typeface="+mn-lt"/>
                <a:cs typeface="+mn-cs"/>
              </a:rPr>
              <a:t>trigger</a:t>
            </a:r>
            <a:r>
              <a:rPr lang="en-US" sz="2800" b="1" kern="0" dirty="0" smtClean="0">
                <a:solidFill>
                  <a:schemeClr val="accent1">
                    <a:lumMod val="50000"/>
                  </a:schemeClr>
                </a:solidFill>
                <a:latin typeface="+mn-lt"/>
                <a:cs typeface="+mn-cs"/>
              </a:rPr>
              <a:t> conditions.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Contingent Risk Responses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3500955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447800"/>
            <a:ext cx="8991600" cy="5315485"/>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C00000"/>
                </a:solidFill>
                <a:latin typeface="+mn-lt"/>
                <a:cs typeface="+mn-cs"/>
              </a:rPr>
              <a:t>responsibility</a:t>
            </a:r>
            <a:r>
              <a:rPr lang="en-US" sz="2400" b="1" kern="0" dirty="0" smtClean="0">
                <a:solidFill>
                  <a:schemeClr val="accent1">
                    <a:lumMod val="50000"/>
                  </a:schemeClr>
                </a:solidFill>
                <a:latin typeface="+mn-lt"/>
                <a:cs typeface="+mn-cs"/>
              </a:rPr>
              <a:t> for monitoring the project conditions and implementing the corresponding actions should be clearly assigned.</a:t>
            </a:r>
          </a:p>
          <a:p>
            <a:pPr marL="342900" indent="-342900">
              <a:buFont typeface="Arial" pitchFamily="34" charset="0"/>
              <a:buChar char="•"/>
            </a:pPr>
            <a:r>
              <a:rPr lang="en-US" sz="2400" b="1" kern="0" dirty="0" smtClean="0">
                <a:solidFill>
                  <a:schemeClr val="accent1">
                    <a:lumMod val="50000"/>
                  </a:schemeClr>
                </a:solidFill>
                <a:latin typeface="+mn-lt"/>
                <a:cs typeface="+mn-cs"/>
              </a:rPr>
              <a:t>Every risk should have been allocated to a </a:t>
            </a:r>
            <a:r>
              <a:rPr lang="en-US" sz="2400" b="1" kern="0" dirty="0" smtClean="0">
                <a:solidFill>
                  <a:srgbClr val="FF6600"/>
                </a:solidFill>
                <a:latin typeface="+mn-lt"/>
                <a:cs typeface="+mn-cs"/>
              </a:rPr>
              <a:t>risk owner </a:t>
            </a:r>
            <a:r>
              <a:rPr lang="en-US" sz="2400" b="1" kern="0" dirty="0" smtClean="0">
                <a:solidFill>
                  <a:schemeClr val="accent1">
                    <a:lumMod val="50000"/>
                  </a:schemeClr>
                </a:solidFill>
                <a:latin typeface="+mn-lt"/>
                <a:cs typeface="+mn-cs"/>
              </a:rPr>
              <a:t>as part of the Identify Risks process, and each of the corresponding risk responses should now be assigned to a specific </a:t>
            </a:r>
            <a:r>
              <a:rPr lang="en-US" sz="2400" b="1" kern="0" dirty="0" smtClean="0">
                <a:solidFill>
                  <a:srgbClr val="FF6600"/>
                </a:solidFill>
                <a:latin typeface="+mn-lt"/>
                <a:cs typeface="+mn-cs"/>
              </a:rPr>
              <a:t>risk action owner</a:t>
            </a:r>
            <a:r>
              <a:rPr lang="en-US" sz="2400" b="1" kern="0" dirty="0" smtClean="0">
                <a:solidFill>
                  <a:schemeClr val="accent1">
                    <a:lumMod val="50000"/>
                  </a:schemeClr>
                </a:solidFill>
                <a:latin typeface="+mn-lt"/>
                <a:cs typeface="+mn-cs"/>
              </a:rPr>
              <a:t>.</a:t>
            </a:r>
          </a:p>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C00000"/>
                </a:solidFill>
                <a:latin typeface="+mn-lt"/>
                <a:cs typeface="+mn-cs"/>
              </a:rPr>
              <a:t>risk owner </a:t>
            </a:r>
            <a:r>
              <a:rPr lang="en-US" sz="2400" b="1" kern="0" dirty="0" smtClean="0">
                <a:solidFill>
                  <a:schemeClr val="accent1">
                    <a:lumMod val="50000"/>
                  </a:schemeClr>
                </a:solidFill>
                <a:latin typeface="+mn-lt"/>
                <a:cs typeface="+mn-cs"/>
              </a:rPr>
              <a:t>is responsible for ensuring that the risk response is effective and for planning additional risk responses if required, whereas the </a:t>
            </a:r>
            <a:r>
              <a:rPr lang="en-US" sz="2400" b="1" kern="0" dirty="0" smtClean="0">
                <a:solidFill>
                  <a:srgbClr val="C00000"/>
                </a:solidFill>
                <a:latin typeface="+mn-lt"/>
                <a:cs typeface="+mn-cs"/>
              </a:rPr>
              <a:t>risk action owner </a:t>
            </a:r>
            <a:r>
              <a:rPr lang="en-US" sz="2400" b="1" kern="0" dirty="0" smtClean="0">
                <a:solidFill>
                  <a:schemeClr val="accent1">
                    <a:lumMod val="50000"/>
                  </a:schemeClr>
                </a:solidFill>
                <a:latin typeface="+mn-lt"/>
                <a:cs typeface="+mn-cs"/>
              </a:rPr>
              <a:t>is responsible for ensuring that the agreed-upon risk responses are carried out as planned, in a timely manner. </a:t>
            </a:r>
          </a:p>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FF0000"/>
                </a:solidFill>
                <a:latin typeface="+mn-lt"/>
                <a:cs typeface="+mn-cs"/>
              </a:rPr>
              <a:t>role</a:t>
            </a:r>
            <a:r>
              <a:rPr lang="en-US" sz="2400" b="1" kern="0" dirty="0" smtClean="0">
                <a:solidFill>
                  <a:schemeClr val="accent1">
                    <a:lumMod val="50000"/>
                  </a:schemeClr>
                </a:solidFill>
                <a:latin typeface="+mn-lt"/>
                <a:cs typeface="+mn-cs"/>
              </a:rPr>
              <a:t> of the risk owner and that of the risk action owner may be assigned to a </a:t>
            </a:r>
            <a:r>
              <a:rPr lang="en-US" sz="2400" b="1" kern="0" dirty="0" smtClean="0">
                <a:solidFill>
                  <a:srgbClr val="C00000"/>
                </a:solidFill>
                <a:latin typeface="+mn-lt"/>
                <a:cs typeface="+mn-cs"/>
              </a:rPr>
              <a:t>single person</a:t>
            </a:r>
            <a:r>
              <a:rPr lang="en-US" sz="2400" b="1" kern="0" dirty="0" smtClean="0">
                <a:solidFill>
                  <a:schemeClr val="accent1">
                    <a:lumMod val="50000"/>
                  </a:schemeClr>
                </a:solidFill>
                <a:latin typeface="+mn-lt"/>
                <a:cs typeface="+mn-cs"/>
              </a:rPr>
              <a:t>.</a:t>
            </a:r>
          </a:p>
          <a:p>
            <a:endParaRPr lang="en-US" sz="2400" b="1" kern="0" dirty="0" smtClean="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Responsibilities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677262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2447657"/>
            <a:ext cx="8991600" cy="3419743"/>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Responses, when implemented, can have </a:t>
            </a:r>
            <a:r>
              <a:rPr lang="en-US" sz="2400" b="1" kern="0" dirty="0" smtClean="0">
                <a:solidFill>
                  <a:srgbClr val="FF0000"/>
                </a:solidFill>
                <a:latin typeface="+mn-lt"/>
                <a:cs typeface="+mn-cs"/>
              </a:rPr>
              <a:t>potential effects on/the project objectives</a:t>
            </a:r>
            <a:r>
              <a:rPr lang="en-US" sz="2400" b="1" kern="0" dirty="0" smtClean="0">
                <a:solidFill>
                  <a:schemeClr val="accent1">
                    <a:lumMod val="50000"/>
                  </a:schemeClr>
                </a:solidFill>
                <a:latin typeface="+mn-lt"/>
                <a:cs typeface="+mn-cs"/>
              </a:rPr>
              <a:t> and, as such, can </a:t>
            </a:r>
            <a:r>
              <a:rPr lang="en-US" sz="2400" b="1" kern="0" dirty="0" smtClean="0">
                <a:solidFill>
                  <a:srgbClr val="FF0000"/>
                </a:solidFill>
                <a:latin typeface="+mn-lt"/>
                <a:cs typeface="+mn-cs"/>
              </a:rPr>
              <a:t>generate additional risks</a:t>
            </a:r>
            <a:r>
              <a:rPr lang="en-US" sz="2400" b="1" kern="0" dirty="0" smtClean="0">
                <a:solidFill>
                  <a:schemeClr val="accent1">
                    <a:lumMod val="50000"/>
                  </a:schemeClr>
                </a:solidFill>
                <a:latin typeface="+mn-lt"/>
                <a:cs typeface="+mn-cs"/>
              </a:rPr>
              <a:t>.</a:t>
            </a:r>
          </a:p>
          <a:p>
            <a:pPr marL="342900" indent="-342900">
              <a:buFont typeface="Arial" pitchFamily="34" charset="0"/>
              <a:buChar char="•"/>
            </a:pPr>
            <a:r>
              <a:rPr lang="en-US" sz="2400" b="1" kern="0" dirty="0" smtClean="0">
                <a:solidFill>
                  <a:schemeClr val="accent1">
                    <a:lumMod val="50000"/>
                  </a:schemeClr>
                </a:solidFill>
                <a:latin typeface="+mn-lt"/>
                <a:cs typeface="+mn-cs"/>
              </a:rPr>
              <a:t>These are known as </a:t>
            </a:r>
            <a:r>
              <a:rPr lang="en-US" sz="2400" b="1" kern="0" dirty="0" smtClean="0">
                <a:solidFill>
                  <a:srgbClr val="C00000"/>
                </a:solidFill>
                <a:latin typeface="+mn-lt"/>
                <a:cs typeface="+mn-cs"/>
              </a:rPr>
              <a:t>secondary risks </a:t>
            </a:r>
            <a:r>
              <a:rPr lang="en-US" sz="2400" b="1" kern="0" dirty="0" smtClean="0">
                <a:solidFill>
                  <a:schemeClr val="accent1">
                    <a:lumMod val="50000"/>
                  </a:schemeClr>
                </a:solidFill>
                <a:latin typeface="+mn-lt"/>
                <a:cs typeface="+mn-cs"/>
              </a:rPr>
              <a:t>and have to be analyzed and planned for in the same way as those risks which were initially identified.</a:t>
            </a: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Secondary Risks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817430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2139554"/>
            <a:ext cx="8991600" cy="4623732"/>
          </a:xfrm>
          <a:prstGeom prst="rect">
            <a:avLst/>
          </a:prstGeom>
        </p:spPr>
        <p:txBody>
          <a:bodyPr/>
          <a:lstStyle/>
          <a:p>
            <a:pPr marL="342900" indent="-342900">
              <a:buFont typeface="Arial" pitchFamily="34" charset="0"/>
              <a:buChar char="•"/>
            </a:pPr>
            <a:r>
              <a:rPr lang="en-US" sz="2400" b="1" kern="0" dirty="0">
                <a:solidFill>
                  <a:schemeClr val="accent1">
                    <a:lumMod val="50000"/>
                  </a:schemeClr>
                </a:solidFill>
              </a:rPr>
              <a:t>It is </a:t>
            </a:r>
            <a:r>
              <a:rPr lang="en-US" sz="2400" b="1" kern="0" dirty="0">
                <a:solidFill>
                  <a:srgbClr val="C00000"/>
                </a:solidFill>
              </a:rPr>
              <a:t>never feasible </a:t>
            </a:r>
            <a:r>
              <a:rPr lang="en-US" sz="2400" b="1" kern="0" dirty="0">
                <a:solidFill>
                  <a:schemeClr val="accent1">
                    <a:lumMod val="50000"/>
                  </a:schemeClr>
                </a:solidFill>
              </a:rPr>
              <a:t>or even desirable </a:t>
            </a:r>
            <a:r>
              <a:rPr lang="en-US" sz="2400" b="1" kern="0" dirty="0">
                <a:solidFill>
                  <a:srgbClr val="FF0000"/>
                </a:solidFill>
              </a:rPr>
              <a:t>to eliminate all threats</a:t>
            </a:r>
            <a:r>
              <a:rPr lang="en-US" sz="2400" b="1" kern="0" dirty="0">
                <a:solidFill>
                  <a:schemeClr val="accent1">
                    <a:lumMod val="50000"/>
                  </a:schemeClr>
                </a:solidFill>
              </a:rPr>
              <a:t> from a project.</a:t>
            </a:r>
          </a:p>
          <a:p>
            <a:pPr marL="342900" indent="-342900">
              <a:buFont typeface="Arial" pitchFamily="34" charset="0"/>
              <a:buChar char="•"/>
            </a:pPr>
            <a:r>
              <a:rPr lang="en-US" sz="2400" b="1" kern="0" dirty="0" smtClean="0">
                <a:solidFill>
                  <a:schemeClr val="accent1">
                    <a:lumMod val="50000"/>
                  </a:schemeClr>
                </a:solidFill>
                <a:latin typeface="+mn-lt"/>
                <a:cs typeface="+mn-cs"/>
              </a:rPr>
              <a:t>Similarly, there is also a </a:t>
            </a:r>
            <a:r>
              <a:rPr lang="en-US" sz="2400" b="1" kern="0" dirty="0" smtClean="0">
                <a:solidFill>
                  <a:srgbClr val="C00000"/>
                </a:solidFill>
                <a:latin typeface="+mn-lt"/>
                <a:cs typeface="+mn-cs"/>
              </a:rPr>
              <a:t>limit to the extent </a:t>
            </a:r>
            <a:r>
              <a:rPr lang="en-US" sz="2400" b="1" kern="0" dirty="0" smtClean="0">
                <a:solidFill>
                  <a:schemeClr val="accent1">
                    <a:lumMod val="50000"/>
                  </a:schemeClr>
                </a:solidFill>
                <a:latin typeface="+mn-lt"/>
                <a:cs typeface="+mn-cs"/>
              </a:rPr>
              <a:t>to which opportunities can be </a:t>
            </a:r>
            <a:r>
              <a:rPr lang="en-US" sz="2400" b="1" kern="0" dirty="0" smtClean="0">
                <a:solidFill>
                  <a:srgbClr val="FF0000"/>
                </a:solidFill>
                <a:latin typeface="+mn-lt"/>
                <a:cs typeface="+mn-cs"/>
              </a:rPr>
              <a:t>proactively managed</a:t>
            </a:r>
            <a:r>
              <a:rPr lang="en-US" sz="2400" b="1" kern="0" dirty="0" smtClean="0">
                <a:solidFill>
                  <a:schemeClr val="accent1">
                    <a:lumMod val="50000"/>
                  </a:schemeClr>
                </a:solidFill>
                <a:latin typeface="+mn-lt"/>
                <a:cs typeface="+mn-cs"/>
              </a:rPr>
              <a:t>.</a:t>
            </a: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r>
              <a:rPr lang="en-US" sz="2400" b="1" kern="0" dirty="0" smtClean="0">
                <a:solidFill>
                  <a:schemeClr val="accent1">
                    <a:lumMod val="50000"/>
                  </a:schemeClr>
                </a:solidFill>
                <a:latin typeface="+mn-lt"/>
                <a:cs typeface="+mn-cs"/>
              </a:rPr>
              <a:t>There may be </a:t>
            </a:r>
            <a:r>
              <a:rPr lang="en-US" sz="2400" b="1" kern="0" dirty="0" smtClean="0">
                <a:solidFill>
                  <a:srgbClr val="C00000"/>
                </a:solidFill>
                <a:latin typeface="+mn-lt"/>
                <a:cs typeface="+mn-cs"/>
              </a:rPr>
              <a:t>residual risks </a:t>
            </a:r>
            <a:r>
              <a:rPr lang="en-US" sz="2400" b="1" kern="0" dirty="0" smtClean="0">
                <a:solidFill>
                  <a:schemeClr val="accent1">
                    <a:lumMod val="50000"/>
                  </a:schemeClr>
                </a:solidFill>
                <a:latin typeface="+mn-lt"/>
                <a:cs typeface="+mn-cs"/>
              </a:rPr>
              <a:t>that will remain after the responses have been implemented.</a:t>
            </a:r>
          </a:p>
          <a:p>
            <a:pPr marL="342900" indent="-342900">
              <a:buFont typeface="Arial" pitchFamily="34" charset="0"/>
              <a:buChar char="•"/>
            </a:pPr>
            <a:r>
              <a:rPr lang="en-US" sz="2400" b="1" kern="0" dirty="0" smtClean="0">
                <a:solidFill>
                  <a:schemeClr val="accent1">
                    <a:lumMod val="50000"/>
                  </a:schemeClr>
                </a:solidFill>
                <a:latin typeface="+mn-lt"/>
                <a:cs typeface="+mn-cs"/>
              </a:rPr>
              <a:t>These residual risks should be clearly identified, analyzed, documented, and communicated to all relevant stakeholders.</a:t>
            </a:r>
          </a:p>
          <a:p>
            <a:pPr marL="342900" indent="-342900">
              <a:buFont typeface="Arial" pitchFamily="34" charset="0"/>
              <a:buChar char="•"/>
            </a:pPr>
            <a:endParaRPr lang="en-US" sz="2400" b="1" kern="0" dirty="0" smtClean="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Residual Risks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3532162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524000"/>
            <a:ext cx="8991600" cy="523928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rPr>
              <a:t>All the </a:t>
            </a:r>
            <a:r>
              <a:rPr lang="en-US" sz="2400" b="1" kern="0" dirty="0" smtClean="0">
                <a:solidFill>
                  <a:srgbClr val="FF0000"/>
                </a:solidFill>
              </a:rPr>
              <a:t>approved, unconditional actions </a:t>
            </a:r>
            <a:r>
              <a:rPr lang="en-US" sz="2400" b="1" kern="0" dirty="0" smtClean="0">
                <a:solidFill>
                  <a:schemeClr val="accent1">
                    <a:lumMod val="50000"/>
                  </a:schemeClr>
                </a:solidFill>
              </a:rPr>
              <a:t>arising from risk response planning should be integrated into the project management plan in order to ensure that they are carried out as part of </a:t>
            </a:r>
            <a:r>
              <a:rPr lang="en-US" sz="2400" b="1" kern="0" dirty="0" smtClean="0">
                <a:solidFill>
                  <a:srgbClr val="C00000"/>
                </a:solidFill>
              </a:rPr>
              <a:t>normal project implementation</a:t>
            </a:r>
            <a:r>
              <a:rPr lang="en-US" sz="2400" b="1" kern="0" dirty="0" smtClean="0">
                <a:solidFill>
                  <a:schemeClr val="accent1">
                    <a:lumMod val="50000"/>
                  </a:schemeClr>
                </a:solidFill>
              </a:rPr>
              <a:t>.</a:t>
            </a:r>
          </a:p>
          <a:p>
            <a:pPr marL="342900" indent="-342900">
              <a:buFont typeface="Arial" pitchFamily="34" charset="0"/>
              <a:buChar char="•"/>
            </a:pPr>
            <a:r>
              <a:rPr lang="en-US" sz="2400" b="1" kern="0" dirty="0" smtClean="0">
                <a:solidFill>
                  <a:schemeClr val="accent1">
                    <a:lumMod val="50000"/>
                  </a:schemeClr>
                </a:solidFill>
                <a:latin typeface="+mn-lt"/>
                <a:cs typeface="+mn-cs"/>
              </a:rPr>
              <a:t>The corresponding </a:t>
            </a:r>
            <a:r>
              <a:rPr lang="en-US" sz="2400" b="1" kern="0" dirty="0" smtClean="0">
                <a:solidFill>
                  <a:srgbClr val="C00000"/>
                </a:solidFill>
                <a:latin typeface="+mn-lt"/>
                <a:cs typeface="+mn-cs"/>
              </a:rPr>
              <a:t>organizational and project management rules </a:t>
            </a:r>
            <a:r>
              <a:rPr lang="en-US" sz="2400" b="1" kern="0" dirty="0" smtClean="0">
                <a:solidFill>
                  <a:schemeClr val="accent1">
                    <a:lumMod val="50000"/>
                  </a:schemeClr>
                </a:solidFill>
                <a:latin typeface="+mn-lt"/>
                <a:cs typeface="+mn-cs"/>
              </a:rPr>
              <a:t>should also be invoked, including the following:-</a:t>
            </a:r>
          </a:p>
          <a:p>
            <a:pPr marL="800100" lvl="1" indent="-342900">
              <a:buFont typeface="Arial" pitchFamily="34" charset="0"/>
              <a:buChar char="•"/>
            </a:pPr>
            <a:r>
              <a:rPr lang="en-US" sz="2400" b="1" kern="0" dirty="0" smtClean="0">
                <a:solidFill>
                  <a:schemeClr val="accent1">
                    <a:lumMod val="50000"/>
                  </a:schemeClr>
                </a:solidFill>
                <a:latin typeface="+mn-lt"/>
                <a:cs typeface="+mn-cs"/>
              </a:rPr>
              <a:t>Project change management and configuration control</a:t>
            </a:r>
          </a:p>
          <a:p>
            <a:pPr marL="800100" lvl="1" indent="-342900">
              <a:buFont typeface="Arial" pitchFamily="34" charset="0"/>
              <a:buChar char="•"/>
            </a:pPr>
            <a:r>
              <a:rPr lang="en-US" sz="2400" b="1" kern="0" dirty="0" smtClean="0">
                <a:solidFill>
                  <a:schemeClr val="accent1">
                    <a:lumMod val="50000"/>
                  </a:schemeClr>
                </a:solidFill>
                <a:latin typeface="+mn-lt"/>
                <a:cs typeface="+mn-cs"/>
              </a:rPr>
              <a:t>Project planning, budgeting, and scheduling</a:t>
            </a:r>
          </a:p>
          <a:p>
            <a:pPr marL="800100" lvl="1" indent="-342900">
              <a:buFont typeface="Arial" pitchFamily="34" charset="0"/>
              <a:buChar char="•"/>
            </a:pPr>
            <a:r>
              <a:rPr lang="en-US" sz="2400" b="1" kern="0" dirty="0" smtClean="0">
                <a:solidFill>
                  <a:schemeClr val="accent1">
                    <a:lumMod val="50000"/>
                  </a:schemeClr>
                </a:solidFill>
                <a:latin typeface="+mn-lt"/>
                <a:cs typeface="+mn-cs"/>
              </a:rPr>
              <a:t>Resource management, and</a:t>
            </a:r>
          </a:p>
          <a:p>
            <a:pPr marL="800100" lvl="1" indent="-342900">
              <a:buFont typeface="Arial" pitchFamily="34" charset="0"/>
              <a:buChar char="•"/>
            </a:pPr>
            <a:r>
              <a:rPr lang="en-US" sz="2400" b="1" kern="0" dirty="0" smtClean="0">
                <a:solidFill>
                  <a:schemeClr val="accent1">
                    <a:lumMod val="50000"/>
                  </a:schemeClr>
                </a:solidFill>
                <a:latin typeface="+mn-lt"/>
                <a:cs typeface="+mn-cs"/>
              </a:rPr>
              <a:t>Project communication planning</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Integration</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167111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646331"/>
          </a:xfrm>
        </p:spPr>
        <p:txBody>
          <a:bodyPr/>
          <a:lstStyle/>
          <a:p>
            <a:r>
              <a:rPr lang="en-US" dirty="0" smtClean="0"/>
              <a:t>PLAN RISK RESPONSES</a:t>
            </a:r>
            <a:endParaRPr lang="en-GB" dirty="0"/>
          </a:p>
        </p:txBody>
      </p:sp>
      <p:pic>
        <p:nvPicPr>
          <p:cNvPr id="4" name="Picture 3"/>
          <p:cNvPicPr>
            <a:picLocks noChangeAspect="1"/>
          </p:cNvPicPr>
          <p:nvPr/>
        </p:nvPicPr>
        <p:blipFill>
          <a:blip r:embed="rId2"/>
          <a:stretch>
            <a:fillRect/>
          </a:stretch>
        </p:blipFill>
        <p:spPr>
          <a:xfrm>
            <a:off x="30354" y="1124744"/>
            <a:ext cx="9113646" cy="4513915"/>
          </a:xfrm>
          <a:prstGeom prst="rect">
            <a:avLst/>
          </a:prstGeom>
        </p:spPr>
      </p:pic>
    </p:spTree>
    <p:extLst>
      <p:ext uri="{BB962C8B-B14F-4D97-AF65-F5344CB8AC3E}">
        <p14:creationId xmlns:p14="http://schemas.microsoft.com/office/powerpoint/2010/main" val="3759279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2"/>
          <p:cNvSpPr txBox="1">
            <a:spLocks noChangeArrowheads="1"/>
          </p:cNvSpPr>
          <p:nvPr/>
        </p:nvSpPr>
        <p:spPr bwMode="auto">
          <a:xfrm>
            <a:off x="-381000" y="1395710"/>
            <a:ext cx="9677400" cy="5386090"/>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4400" b="1" dirty="0" smtClean="0">
                <a:solidFill>
                  <a:schemeClr val="tx2">
                    <a:lumMod val="75000"/>
                  </a:schemeClr>
                </a:solidFill>
              </a:rPr>
              <a:t>11.5</a:t>
            </a:r>
            <a:endParaRPr lang="en-US" sz="34400" b="1" dirty="0">
              <a:solidFill>
                <a:schemeClr val="tx2">
                  <a:lumMod val="75000"/>
                </a:schemeClr>
              </a:solidFill>
            </a:endParaRPr>
          </a:p>
        </p:txBody>
      </p:sp>
      <p:sp>
        <p:nvSpPr>
          <p:cNvPr id="25" name=" 3"/>
          <p:cNvSpPr/>
          <p:nvPr/>
        </p:nvSpPr>
        <p:spPr>
          <a:xfrm>
            <a:off x="0" y="2438400"/>
            <a:ext cx="9144000" cy="3848100"/>
          </a:xfrm>
          <a:prstGeom prst="swooshArrow">
            <a:avLst>
              <a:gd name="adj1" fmla="val 25000"/>
              <a:gd name="adj2" fmla="val 25000"/>
            </a:avLst>
          </a:prstGeom>
          <a:gradFill flip="none" rotWithShape="1">
            <a:gsLst>
              <a:gs pos="0">
                <a:schemeClr val="tx1">
                  <a:lumMod val="60000"/>
                  <a:lumOff val="4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path path="circle">
              <a:fillToRect l="100000" t="100000"/>
            </a:path>
            <a:tileRect r="-100000" b="-100000"/>
          </a:gradFill>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381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Risk Register</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Risk Management Plan</a:t>
            </a: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1200"/>
              </a:spcAft>
              <a:buFont typeface="Arial" pitchFamily="34" charset="0"/>
              <a:buChar char="•"/>
              <a:defRPr/>
            </a:pPr>
            <a:endParaRPr lang="en-US" sz="1400" dirty="0">
              <a:solidFill>
                <a:schemeClr val="tx1">
                  <a:lumMod val="75000"/>
                </a:schemeClr>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Inputs	</a:t>
            </a:r>
          </a:p>
        </p:txBody>
      </p:sp>
      <p:sp>
        <p:nvSpPr>
          <p:cNvPr id="8" name="TextBox 7"/>
          <p:cNvSpPr txBox="1"/>
          <p:nvPr/>
        </p:nvSpPr>
        <p:spPr>
          <a:xfrm>
            <a:off x="381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Tools and Techniques</a:t>
            </a:r>
          </a:p>
        </p:txBody>
      </p:sp>
      <p:sp>
        <p:nvSpPr>
          <p:cNvPr id="12" name="TextBox 11"/>
          <p:cNvSpPr txBox="1"/>
          <p:nvPr/>
        </p:nvSpPr>
        <p:spPr>
          <a:xfrm>
            <a:off x="3235325"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Outputs</a:t>
            </a:r>
          </a:p>
        </p:txBody>
      </p:sp>
      <p:sp>
        <p:nvSpPr>
          <p:cNvPr id="16" name="TextBox 15"/>
          <p:cNvSpPr txBox="1"/>
          <p:nvPr/>
        </p:nvSpPr>
        <p:spPr>
          <a:xfrm>
            <a:off x="6096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8695" name="TextBox 12"/>
          <p:cNvSpPr txBox="1">
            <a:spLocks noChangeArrowheads="1"/>
          </p:cNvSpPr>
          <p:nvPr/>
        </p:nvSpPr>
        <p:spPr bwMode="auto">
          <a:xfrm>
            <a:off x="76200" y="914400"/>
            <a:ext cx="1676400" cy="369332"/>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smtClean="0">
                <a:solidFill>
                  <a:schemeClr val="bg1"/>
                </a:solidFill>
              </a:rPr>
              <a:t>Process 11.5</a:t>
            </a:r>
            <a:endParaRPr lang="en-US" b="1" dirty="0">
              <a:solidFill>
                <a:schemeClr val="bg1"/>
              </a:solidFill>
            </a:endParaRPr>
          </a:p>
        </p:txBody>
      </p:sp>
      <p:sp>
        <p:nvSpPr>
          <p:cNvPr id="24" name="TextBox 23"/>
          <p:cNvSpPr txBox="1"/>
          <p:nvPr/>
        </p:nvSpPr>
        <p:spPr>
          <a:xfrm>
            <a:off x="699914" y="23034"/>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Plan Risk Responses</a:t>
            </a:r>
            <a:endParaRPr lang="en-US" sz="3600" dirty="0"/>
          </a:p>
        </p:txBody>
      </p:sp>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Risk Register Updates</a:t>
            </a:r>
          </a:p>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Risk Related Contract Decisions</a:t>
            </a:r>
          </a:p>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Project Management Plan Updates</a:t>
            </a:r>
          </a:p>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Project Document Updates</a:t>
            </a:r>
          </a:p>
          <a:p>
            <a:pPr>
              <a:spcBef>
                <a:spcPts val="0"/>
              </a:spcBef>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Bef>
                <a:spcPts val="0"/>
              </a:spcBef>
              <a:spcAft>
                <a:spcPts val="1200"/>
              </a:spcAft>
              <a:buFont typeface="Arial" pitchFamily="34" charset="0"/>
              <a:buChar char="•"/>
              <a:defRPr/>
            </a:pPr>
            <a:endParaRPr lang="en-US" sz="2000" dirty="0">
              <a:solidFill>
                <a:srgbClr val="020202"/>
              </a:solidFill>
              <a:latin typeface="Gill Sans MT Condensed" pitchFamily="34" charset="0"/>
            </a:endParaRPr>
          </a:p>
        </p:txBody>
      </p:sp>
      <p:sp>
        <p:nvSpPr>
          <p:cNvPr id="31"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11.17.</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grpSp>
        <p:nvGrpSpPr>
          <p:cNvPr id="2" name="Group 43"/>
          <p:cNvGrpSpPr/>
          <p:nvPr/>
        </p:nvGrpSpPr>
        <p:grpSpPr>
          <a:xfrm>
            <a:off x="0" y="-76200"/>
            <a:ext cx="990600" cy="1107996"/>
            <a:chOff x="0" y="-76200"/>
            <a:chExt cx="990600" cy="1107996"/>
          </a:xfrm>
        </p:grpSpPr>
        <p:sp>
          <p:nvSpPr>
            <p:cNvPr id="38" name="Oval 19"/>
            <p:cNvSpPr>
              <a:spLocks noChangeArrowheads="1"/>
            </p:cNvSpPr>
            <p:nvPr/>
          </p:nvSpPr>
          <p:spPr bwMode="gray">
            <a:xfrm>
              <a:off x="0" y="0"/>
              <a:ext cx="990600" cy="99060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39" name="Oval 20"/>
            <p:cNvSpPr>
              <a:spLocks noChangeArrowheads="1"/>
            </p:cNvSpPr>
            <p:nvPr/>
          </p:nvSpPr>
          <p:spPr bwMode="gray">
            <a:xfrm>
              <a:off x="0" y="0"/>
              <a:ext cx="990600" cy="990600"/>
            </a:xfrm>
            <a:prstGeom prst="ellipse">
              <a:avLst/>
            </a:prstGeom>
            <a:gradFill rotWithShape="1">
              <a:gsLst>
                <a:gs pos="0">
                  <a:srgbClr val="FF5050"/>
                </a:gs>
                <a:gs pos="100000">
                  <a:srgbClr val="FF6600"/>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40" name="Oval 21"/>
            <p:cNvSpPr>
              <a:spLocks noChangeArrowheads="1"/>
            </p:cNvSpPr>
            <p:nvPr/>
          </p:nvSpPr>
          <p:spPr bwMode="gray">
            <a:xfrm>
              <a:off x="64230" y="64230"/>
              <a:ext cx="861478" cy="86147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1" name="Oval 22"/>
            <p:cNvSpPr>
              <a:spLocks noChangeArrowheads="1"/>
            </p:cNvSpPr>
            <p:nvPr/>
          </p:nvSpPr>
          <p:spPr bwMode="gray">
            <a:xfrm>
              <a:off x="64230" y="64230"/>
              <a:ext cx="861478" cy="861478"/>
            </a:xfrm>
            <a:prstGeom prst="ellipse">
              <a:avLst/>
            </a:prstGeom>
            <a:gradFill rotWithShape="1">
              <a:gsLst>
                <a:gs pos="0">
                  <a:srgbClr val="FF6600"/>
                </a:gs>
                <a:gs pos="100000">
                  <a:srgbClr val="FF0000"/>
                </a:gs>
              </a:gsLst>
              <a:lin ang="27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2" name="Oval 23"/>
            <p:cNvSpPr>
              <a:spLocks noChangeArrowheads="1"/>
            </p:cNvSpPr>
            <p:nvPr/>
          </p:nvSpPr>
          <p:spPr bwMode="gray">
            <a:xfrm>
              <a:off x="107933" y="107933"/>
              <a:ext cx="774072" cy="774072"/>
            </a:xfrm>
            <a:prstGeom prst="ellipse">
              <a:avLst/>
            </a:prstGeom>
            <a:gradFill rotWithShape="1">
              <a:gsLst>
                <a:gs pos="0">
                  <a:srgbClr val="FF0000"/>
                </a:gs>
                <a:gs pos="100000">
                  <a:srgbClr val="FF6600"/>
                </a:gs>
              </a:gsLst>
              <a:lin ang="54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32" name="TextBox 12"/>
            <p:cNvSpPr txBox="1">
              <a:spLocks noChangeArrowheads="1"/>
            </p:cNvSpPr>
            <p:nvPr/>
          </p:nvSpPr>
          <p:spPr bwMode="auto">
            <a:xfrm>
              <a:off x="164276" y="-76200"/>
              <a:ext cx="554182"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a:solidFill>
                    <a:srgbClr val="FFCC00"/>
                  </a:solidFill>
                </a:rPr>
                <a:t>8</a:t>
              </a:r>
            </a:p>
          </p:txBody>
        </p:sp>
        <p:sp>
          <p:nvSpPr>
            <p:cNvPr id="43" name="Rectangle 35"/>
            <p:cNvSpPr>
              <a:spLocks noChangeArrowheads="1"/>
            </p:cNvSpPr>
            <p:nvPr/>
          </p:nvSpPr>
          <p:spPr bwMode="gray">
            <a:xfrm>
              <a:off x="152400" y="304800"/>
              <a:ext cx="685800" cy="369332"/>
            </a:xfrm>
            <a:prstGeom prst="rect">
              <a:avLst/>
            </a:prstGeom>
            <a:extLst/>
          </p:spPr>
          <p:txBody>
            <a:bodyPr wrap="square">
              <a:spAutoFit/>
            </a:bodyPr>
            <a:lstStyle/>
            <a:p>
              <a:r>
                <a:rPr lang="en-US" dirty="0" smtClean="0">
                  <a:solidFill>
                    <a:schemeClr val="bg1"/>
                  </a:solidFill>
                </a:rPr>
                <a:t>Risk</a:t>
              </a:r>
              <a:endParaRPr lang="en-US" dirty="0">
                <a:solidFill>
                  <a:schemeClr val="bg1"/>
                </a:solidFill>
              </a:endParaRPr>
            </a:p>
          </p:txBody>
        </p:sp>
      </p:grpSp>
      <p:grpSp>
        <p:nvGrpSpPr>
          <p:cNvPr id="3" name="Group 49"/>
          <p:cNvGrpSpPr/>
          <p:nvPr/>
        </p:nvGrpSpPr>
        <p:grpSpPr>
          <a:xfrm>
            <a:off x="1066800" y="-76200"/>
            <a:ext cx="1008145" cy="1107996"/>
            <a:chOff x="1066800" y="-76200"/>
            <a:chExt cx="1008145" cy="1107996"/>
          </a:xfrm>
        </p:grpSpPr>
        <p:sp>
          <p:nvSpPr>
            <p:cNvPr id="51" name="Oval 7"/>
            <p:cNvSpPr>
              <a:spLocks noChangeArrowheads="1"/>
            </p:cNvSpPr>
            <p:nvPr/>
          </p:nvSpPr>
          <p:spPr bwMode="gray">
            <a:xfrm>
              <a:off x="1066800" y="1"/>
              <a:ext cx="990600" cy="990600"/>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en-US">
                <a:solidFill>
                  <a:schemeClr val="bg1"/>
                </a:solidFill>
                <a:latin typeface="Arial" charset="0"/>
                <a:cs typeface="+mn-cs"/>
              </a:endParaRPr>
            </a:p>
          </p:txBody>
        </p:sp>
        <p:sp>
          <p:nvSpPr>
            <p:cNvPr id="52" name="TextBox 12"/>
            <p:cNvSpPr txBox="1">
              <a:spLocks noChangeArrowheads="1"/>
            </p:cNvSpPr>
            <p:nvPr/>
          </p:nvSpPr>
          <p:spPr bwMode="auto">
            <a:xfrm>
              <a:off x="1262742" y="-76200"/>
              <a:ext cx="609600"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smtClean="0">
                  <a:solidFill>
                    <a:schemeClr val="tx1">
                      <a:lumMod val="60000"/>
                      <a:lumOff val="40000"/>
                    </a:schemeClr>
                  </a:solidFill>
                </a:rPr>
                <a:t>2</a:t>
              </a:r>
              <a:endParaRPr lang="en-US" sz="6600" b="1" dirty="0">
                <a:solidFill>
                  <a:schemeClr val="tx1">
                    <a:lumMod val="60000"/>
                    <a:lumOff val="40000"/>
                  </a:schemeClr>
                </a:solidFill>
              </a:endParaRPr>
            </a:p>
          </p:txBody>
        </p:sp>
        <p:sp>
          <p:nvSpPr>
            <p:cNvPr id="53" name="Text Box 21"/>
            <p:cNvSpPr txBox="1">
              <a:spLocks noChangeArrowheads="1"/>
            </p:cNvSpPr>
            <p:nvPr/>
          </p:nvSpPr>
          <p:spPr bwMode="gray">
            <a:xfrm>
              <a:off x="1095190" y="304799"/>
              <a:ext cx="979755" cy="338554"/>
            </a:xfrm>
            <a:prstGeom prst="rect">
              <a:avLst/>
            </a:prstGeom>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smtClean="0">
                  <a:solidFill>
                    <a:schemeClr val="bg1"/>
                  </a:solidFill>
                </a:rPr>
                <a:t>Planning</a:t>
              </a:r>
              <a:endParaRPr lang="en-US" sz="1600" dirty="0">
                <a:solidFill>
                  <a:schemeClr val="bg1"/>
                </a:solidFill>
              </a:endParaRPr>
            </a:p>
          </p:txBody>
        </p:sp>
      </p:grpSp>
      <p:sp>
        <p:nvSpPr>
          <p:cNvPr id="18" name="Rectangle 17"/>
          <p:cNvSpPr/>
          <p:nvPr/>
        </p:nvSpPr>
        <p:spPr>
          <a:xfrm>
            <a:off x="3200400" y="2438400"/>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Strategies for Negative Risks or Threats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Strategies for Positive Risks or Opportunities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Contingent Response Strategies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Expert Judgment</a:t>
            </a:r>
          </a:p>
          <a:p>
            <a:pPr>
              <a:spcAft>
                <a:spcPts val="600"/>
              </a:spcAft>
              <a:defRPr/>
            </a:pPr>
            <a:r>
              <a:rPr lang="en-US" sz="2000" dirty="0" smtClean="0">
                <a:solidFill>
                  <a:srgbClr val="020202"/>
                </a:solidFill>
                <a:latin typeface="Gill Sans MT Condensed" pitchFamily="34" charset="0"/>
              </a:rPr>
              <a:t>___________</a:t>
            </a:r>
            <a:endParaRPr lang="en-US" sz="2000" dirty="0">
              <a:solidFill>
                <a:srgbClr val="020202"/>
              </a:solidFill>
              <a:latin typeface="Gill Sans MT Condensed" pitchFamily="34" charset="0"/>
            </a:endParaRPr>
          </a:p>
        </p:txBody>
      </p:sp>
      <p:sp>
        <p:nvSpPr>
          <p:cNvPr id="34" name="Rectangle 33"/>
          <p:cNvSpPr/>
          <p:nvPr/>
        </p:nvSpPr>
        <p:spPr>
          <a:xfrm>
            <a:off x="1600200" y="972979"/>
            <a:ext cx="7620000" cy="430887"/>
          </a:xfrm>
          <a:prstGeom prst="rect">
            <a:avLst/>
          </a:prstGeom>
          <a:noFill/>
        </p:spPr>
        <p:txBody>
          <a:bodyPr wrap="square" lIns="91440" tIns="45720" rIns="91440" bIns="45720">
            <a:spAutoFit/>
          </a:bodyPr>
          <a:lstStyle/>
          <a:p>
            <a:pPr algn="ctr"/>
            <a:r>
              <a:rPr lang="en-US" sz="11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 of developing options and actions to enhance opportunities and to reduce threats to project objectives.</a:t>
            </a:r>
            <a:endParaRPr lang="en-US" sz="11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89725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childTnLst>
                          </p:cTn>
                        </p:par>
                        <p:par>
                          <p:cTn id="41" fill="hold">
                            <p:stCondLst>
                              <p:cond delay="25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fltVal val="0"/>
                                          </p:val>
                                        </p:tav>
                                        <p:tav tm="100000">
                                          <p:val>
                                            <p:strVal val="#ppt_w"/>
                                          </p:val>
                                        </p:tav>
                                      </p:tavLst>
                                    </p:anim>
                                    <p:anim calcmode="lin" valueType="num">
                                      <p:cBhvr>
                                        <p:cTn id="45" dur="1000" fill="hold"/>
                                        <p:tgtEl>
                                          <p:spTgt spid="25"/>
                                        </p:tgtEl>
                                        <p:attrNameLst>
                                          <p:attrName>ppt_h</p:attrName>
                                        </p:attrNameLst>
                                      </p:cBhvr>
                                      <p:tavLst>
                                        <p:tav tm="0">
                                          <p:val>
                                            <p:fltVal val="0"/>
                                          </p:val>
                                        </p:tav>
                                        <p:tav tm="100000">
                                          <p:val>
                                            <p:strVal val="#ppt_h"/>
                                          </p:val>
                                        </p:tav>
                                      </p:tavLst>
                                    </p:anim>
                                    <p:anim calcmode="lin" valueType="num">
                                      <p:cBhvr>
                                        <p:cTn id="46" dur="1000" fill="hold"/>
                                        <p:tgtEl>
                                          <p:spTgt spid="25"/>
                                        </p:tgtEl>
                                        <p:attrNameLst>
                                          <p:attrName>style.rotation</p:attrName>
                                        </p:attrNameLst>
                                      </p:cBhvr>
                                      <p:tavLst>
                                        <p:tav tm="0">
                                          <p:val>
                                            <p:fltVal val="90"/>
                                          </p:val>
                                        </p:tav>
                                        <p:tav tm="100000">
                                          <p:val>
                                            <p:fltVal val="0"/>
                                          </p:val>
                                        </p:tav>
                                      </p:tavLst>
                                    </p:anim>
                                    <p:animEffect transition="in" filter="fade">
                                      <p:cBhvr>
                                        <p:cTn id="47" dur="10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bg/>
                                          </p:spTgt>
                                        </p:tgtEl>
                                        <p:attrNameLst>
                                          <p:attrName>style.visibility</p:attrName>
                                        </p:attrNameLst>
                                      </p:cBhvr>
                                      <p:to>
                                        <p:strVal val="visible"/>
                                      </p:to>
                                    </p:set>
                                    <p:anim calcmode="lin" valueType="num">
                                      <p:cBhvr additive="base">
                                        <p:cTn id="52"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1000"/>
                                        <p:tgtEl>
                                          <p:spTgt spid="20">
                                            <p:txEl>
                                              <p:pRg st="0" end="0"/>
                                            </p:txEl>
                                          </p:spTgt>
                                        </p:tgtEl>
                                      </p:cBhvr>
                                    </p:animEffect>
                                    <p:anim calcmode="lin" valueType="num">
                                      <p:cBhvr>
                                        <p:cTn id="5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20">
                                            <p:txEl>
                                              <p:pRg st="1" end="1"/>
                                            </p:txEl>
                                          </p:spTgt>
                                        </p:tgtEl>
                                        <p:attrNameLst>
                                          <p:attrName>style.visibility</p:attrName>
                                        </p:attrNameLst>
                                      </p:cBhvr>
                                      <p:to>
                                        <p:strVal val="visible"/>
                                      </p:to>
                                    </p:set>
                                    <p:animEffect transition="in" filter="fade">
                                      <p:cBhvr>
                                        <p:cTn id="63" dur="1000"/>
                                        <p:tgtEl>
                                          <p:spTgt spid="20">
                                            <p:txEl>
                                              <p:pRg st="1" end="1"/>
                                            </p:txEl>
                                          </p:spTgt>
                                        </p:tgtEl>
                                      </p:cBhvr>
                                    </p:animEffect>
                                    <p:anim calcmode="lin" valueType="num">
                                      <p:cBhvr>
                                        <p:cTn id="6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2" presetClass="entr" presetSubtype="0" fill="hold" grpId="0" nodeType="afterEffect">
                                  <p:stCondLst>
                                    <p:cond delay="0"/>
                                  </p:stCondLst>
                                  <p:childTnLst>
                                    <p:set>
                                      <p:cBhvr>
                                        <p:cTn id="68" dur="1" fill="hold">
                                          <p:stCondLst>
                                            <p:cond delay="0"/>
                                          </p:stCondLst>
                                        </p:cTn>
                                        <p:tgtEl>
                                          <p:spTgt spid="20">
                                            <p:txEl>
                                              <p:pRg st="2" end="2"/>
                                            </p:txEl>
                                          </p:spTgt>
                                        </p:tgtEl>
                                        <p:attrNameLst>
                                          <p:attrName>style.visibility</p:attrName>
                                        </p:attrNameLst>
                                      </p:cBhvr>
                                      <p:to>
                                        <p:strVal val="visible"/>
                                      </p:to>
                                    </p:set>
                                    <p:animEffect transition="in" filter="fade">
                                      <p:cBhvr>
                                        <p:cTn id="69" dur="1000"/>
                                        <p:tgtEl>
                                          <p:spTgt spid="20">
                                            <p:txEl>
                                              <p:pRg st="2" end="2"/>
                                            </p:txEl>
                                          </p:spTgt>
                                        </p:tgtEl>
                                      </p:cBhvr>
                                    </p:animEffect>
                                    <p:anim calcmode="lin" valueType="num">
                                      <p:cBhvr>
                                        <p:cTn id="70"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8">
                                            <p:bg/>
                                          </p:spTgt>
                                        </p:tgtEl>
                                        <p:attrNameLst>
                                          <p:attrName>style.visibility</p:attrName>
                                        </p:attrNameLst>
                                      </p:cBhvr>
                                      <p:to>
                                        <p:strVal val="visible"/>
                                      </p:to>
                                    </p:set>
                                    <p:anim calcmode="lin" valueType="num">
                                      <p:cBhvr additive="base">
                                        <p:cTn id="76"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77"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 presetClass="entr" presetSubtype="4" fill="hold" grpId="0" nodeType="afterEffect">
                                  <p:stCondLst>
                                    <p:cond delay="0"/>
                                  </p:stCondLst>
                                  <p:childTnLst>
                                    <p:set>
                                      <p:cBhvr>
                                        <p:cTn id="80" dur="1" fill="hold">
                                          <p:stCondLst>
                                            <p:cond delay="0"/>
                                          </p:stCondLst>
                                        </p:cTn>
                                        <p:tgtEl>
                                          <p:spTgt spid="18">
                                            <p:txEl>
                                              <p:pRg st="0" end="0"/>
                                            </p:txEl>
                                          </p:spTgt>
                                        </p:tgtEl>
                                        <p:attrNameLst>
                                          <p:attrName>style.visibility</p:attrName>
                                        </p:attrNameLst>
                                      </p:cBhvr>
                                      <p:to>
                                        <p:strVal val="visible"/>
                                      </p:to>
                                    </p:set>
                                    <p:anim calcmode="lin" valueType="num">
                                      <p:cBhvr additive="base">
                                        <p:cTn id="8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83" fill="hold">
                            <p:stCondLst>
                              <p:cond delay="1000"/>
                            </p:stCondLst>
                            <p:childTnLst>
                              <p:par>
                                <p:cTn id="84" presetID="2" presetClass="entr" presetSubtype="4" fill="hold" grpId="0" nodeType="afterEffect">
                                  <p:stCondLst>
                                    <p:cond delay="0"/>
                                  </p:stCondLst>
                                  <p:childTnLst>
                                    <p:set>
                                      <p:cBhvr>
                                        <p:cTn id="85" dur="1" fill="hold">
                                          <p:stCondLst>
                                            <p:cond delay="0"/>
                                          </p:stCondLst>
                                        </p:cTn>
                                        <p:tgtEl>
                                          <p:spTgt spid="18">
                                            <p:txEl>
                                              <p:pRg st="1" end="1"/>
                                            </p:txEl>
                                          </p:spTgt>
                                        </p:tgtEl>
                                        <p:attrNameLst>
                                          <p:attrName>style.visibility</p:attrName>
                                        </p:attrNameLst>
                                      </p:cBhvr>
                                      <p:to>
                                        <p:strVal val="visible"/>
                                      </p:to>
                                    </p:set>
                                    <p:anim calcmode="lin" valueType="num">
                                      <p:cBhvr additive="base">
                                        <p:cTn id="8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88" fill="hold">
                            <p:stCondLst>
                              <p:cond delay="1500"/>
                            </p:stCondLst>
                            <p:childTnLst>
                              <p:par>
                                <p:cTn id="89" presetID="2" presetClass="entr" presetSubtype="4" fill="hold" grpId="0" nodeType="afterEffect">
                                  <p:stCondLst>
                                    <p:cond delay="0"/>
                                  </p:stCondLst>
                                  <p:childTnLst>
                                    <p:set>
                                      <p:cBhvr>
                                        <p:cTn id="90" dur="1" fill="hold">
                                          <p:stCondLst>
                                            <p:cond delay="0"/>
                                          </p:stCondLst>
                                        </p:cTn>
                                        <p:tgtEl>
                                          <p:spTgt spid="18">
                                            <p:txEl>
                                              <p:pRg st="2" end="2"/>
                                            </p:txEl>
                                          </p:spTgt>
                                        </p:tgtEl>
                                        <p:attrNameLst>
                                          <p:attrName>style.visibility</p:attrName>
                                        </p:attrNameLst>
                                      </p:cBhvr>
                                      <p:to>
                                        <p:strVal val="visible"/>
                                      </p:to>
                                    </p:set>
                                    <p:anim calcmode="lin" valueType="num">
                                      <p:cBhvr additive="base">
                                        <p:cTn id="9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93" fill="hold">
                            <p:stCondLst>
                              <p:cond delay="2000"/>
                            </p:stCondLst>
                            <p:childTnLst>
                              <p:par>
                                <p:cTn id="94" presetID="2" presetClass="entr" presetSubtype="4" fill="hold" grpId="0" nodeType="afterEffect">
                                  <p:stCondLst>
                                    <p:cond delay="0"/>
                                  </p:stCondLst>
                                  <p:childTnLst>
                                    <p:set>
                                      <p:cBhvr>
                                        <p:cTn id="95" dur="1" fill="hold">
                                          <p:stCondLst>
                                            <p:cond delay="0"/>
                                          </p:stCondLst>
                                        </p:cTn>
                                        <p:tgtEl>
                                          <p:spTgt spid="18">
                                            <p:txEl>
                                              <p:pRg st="3" end="3"/>
                                            </p:txEl>
                                          </p:spTgt>
                                        </p:tgtEl>
                                        <p:attrNameLst>
                                          <p:attrName>style.visibility</p:attrName>
                                        </p:attrNameLst>
                                      </p:cBhvr>
                                      <p:to>
                                        <p:strVal val="visible"/>
                                      </p:to>
                                    </p:set>
                                    <p:anim calcmode="lin" valueType="num">
                                      <p:cBhvr additive="base">
                                        <p:cTn id="96"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98" fill="hold">
                            <p:stCondLst>
                              <p:cond delay="2500"/>
                            </p:stCondLst>
                            <p:childTnLst>
                              <p:par>
                                <p:cTn id="99" presetID="2" presetClass="entr" presetSubtype="4" fill="hold" grpId="0" nodeType="afterEffect">
                                  <p:stCondLst>
                                    <p:cond delay="0"/>
                                  </p:stCondLst>
                                  <p:childTnLst>
                                    <p:set>
                                      <p:cBhvr>
                                        <p:cTn id="100" dur="1" fill="hold">
                                          <p:stCondLst>
                                            <p:cond delay="0"/>
                                          </p:stCondLst>
                                        </p:cTn>
                                        <p:tgtEl>
                                          <p:spTgt spid="18">
                                            <p:txEl>
                                              <p:pRg st="4" end="4"/>
                                            </p:txEl>
                                          </p:spTgt>
                                        </p:tgtEl>
                                        <p:attrNameLst>
                                          <p:attrName>style.visibility</p:attrName>
                                        </p:attrNameLst>
                                      </p:cBhvr>
                                      <p:to>
                                        <p:strVal val="visible"/>
                                      </p:to>
                                    </p:set>
                                    <p:anim calcmode="lin" valueType="num">
                                      <p:cBhvr additive="base">
                                        <p:cTn id="10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4">
                                            <p:bg/>
                                          </p:spTgt>
                                        </p:tgtEl>
                                        <p:attrNameLst>
                                          <p:attrName>style.visibility</p:attrName>
                                        </p:attrNameLst>
                                      </p:cBhvr>
                                      <p:to>
                                        <p:strVal val="visible"/>
                                      </p:to>
                                    </p:set>
                                    <p:anim calcmode="lin" valueType="num">
                                      <p:cBhvr additive="base">
                                        <p:cTn id="10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08"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 presetClass="entr" presetSubtype="4" fill="hold" grpId="0" nodeType="afterEffect">
                                  <p:stCondLst>
                                    <p:cond delay="0"/>
                                  </p:stCondLst>
                                  <p:childTnLst>
                                    <p:set>
                                      <p:cBhvr>
                                        <p:cTn id="111" dur="1" fill="hold">
                                          <p:stCondLst>
                                            <p:cond delay="0"/>
                                          </p:stCondLst>
                                        </p:cTn>
                                        <p:tgtEl>
                                          <p:spTgt spid="14">
                                            <p:txEl>
                                              <p:pRg st="0" end="0"/>
                                            </p:txEl>
                                          </p:spTgt>
                                        </p:tgtEl>
                                        <p:attrNameLst>
                                          <p:attrName>style.visibility</p:attrName>
                                        </p:attrNameLst>
                                      </p:cBhvr>
                                      <p:to>
                                        <p:strVal val="visible"/>
                                      </p:to>
                                    </p:set>
                                    <p:anim calcmode="lin" valueType="num">
                                      <p:cBhvr additive="base">
                                        <p:cTn id="1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1000"/>
                            </p:stCondLst>
                            <p:childTnLst>
                              <p:par>
                                <p:cTn id="115" presetID="2" presetClass="entr" presetSubtype="4" fill="hold" grpId="0" nodeType="afterEffect">
                                  <p:stCondLst>
                                    <p:cond delay="0"/>
                                  </p:stCondLst>
                                  <p:childTnLst>
                                    <p:set>
                                      <p:cBhvr>
                                        <p:cTn id="116" dur="1" fill="hold">
                                          <p:stCondLst>
                                            <p:cond delay="0"/>
                                          </p:stCondLst>
                                        </p:cTn>
                                        <p:tgtEl>
                                          <p:spTgt spid="14">
                                            <p:txEl>
                                              <p:pRg st="1" end="1"/>
                                            </p:txEl>
                                          </p:spTgt>
                                        </p:tgtEl>
                                        <p:attrNameLst>
                                          <p:attrName>style.visibility</p:attrName>
                                        </p:attrNameLst>
                                      </p:cBhvr>
                                      <p:to>
                                        <p:strVal val="visible"/>
                                      </p:to>
                                    </p:set>
                                    <p:anim calcmode="lin" valueType="num">
                                      <p:cBhvr additive="base">
                                        <p:cTn id="1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1500"/>
                            </p:stCondLst>
                            <p:childTnLst>
                              <p:par>
                                <p:cTn id="120" presetID="2" presetClass="entr" presetSubtype="4" fill="hold" grpId="0" nodeType="afterEffect">
                                  <p:stCondLst>
                                    <p:cond delay="0"/>
                                  </p:stCondLst>
                                  <p:childTnLst>
                                    <p:set>
                                      <p:cBhvr>
                                        <p:cTn id="121" dur="1" fill="hold">
                                          <p:stCondLst>
                                            <p:cond delay="0"/>
                                          </p:stCondLst>
                                        </p:cTn>
                                        <p:tgtEl>
                                          <p:spTgt spid="14">
                                            <p:txEl>
                                              <p:pRg st="2" end="2"/>
                                            </p:txEl>
                                          </p:spTgt>
                                        </p:tgtEl>
                                        <p:attrNameLst>
                                          <p:attrName>style.visibility</p:attrName>
                                        </p:attrNameLst>
                                      </p:cBhvr>
                                      <p:to>
                                        <p:strVal val="visible"/>
                                      </p:to>
                                    </p:set>
                                    <p:anim calcmode="lin" valueType="num">
                                      <p:cBhvr additive="base">
                                        <p:cTn id="122"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2000"/>
                            </p:stCondLst>
                            <p:childTnLst>
                              <p:par>
                                <p:cTn id="125" presetID="2" presetClass="entr" presetSubtype="4" fill="hold" grpId="0" nodeType="afterEffect">
                                  <p:stCondLst>
                                    <p:cond delay="0"/>
                                  </p:stCondLst>
                                  <p:childTnLst>
                                    <p:set>
                                      <p:cBhvr>
                                        <p:cTn id="126" dur="1" fill="hold">
                                          <p:stCondLst>
                                            <p:cond delay="0"/>
                                          </p:stCondLst>
                                        </p:cTn>
                                        <p:tgtEl>
                                          <p:spTgt spid="14">
                                            <p:txEl>
                                              <p:pRg st="3" end="3"/>
                                            </p:txEl>
                                          </p:spTgt>
                                        </p:tgtEl>
                                        <p:attrNameLst>
                                          <p:attrName>style.visibility</p:attrName>
                                        </p:attrNameLst>
                                      </p:cBhvr>
                                      <p:to>
                                        <p:strVal val="visible"/>
                                      </p:to>
                                    </p:set>
                                    <p:anim calcmode="lin" valueType="num">
                                      <p:cBhvr additive="base">
                                        <p:cTn id="1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par>
                          <p:cTn id="129" fill="hold">
                            <p:stCondLst>
                              <p:cond delay="2500"/>
                            </p:stCondLst>
                            <p:childTnLst>
                              <p:par>
                                <p:cTn id="130" presetID="2" presetClass="entr" presetSubtype="4" fill="hold" grpId="0" nodeType="afterEffect">
                                  <p:stCondLst>
                                    <p:cond delay="0"/>
                                  </p:stCondLst>
                                  <p:childTnLst>
                                    <p:set>
                                      <p:cBhvr>
                                        <p:cTn id="131" dur="1" fill="hold">
                                          <p:stCondLst>
                                            <p:cond delay="0"/>
                                          </p:stCondLst>
                                        </p:cTn>
                                        <p:tgtEl>
                                          <p:spTgt spid="14">
                                            <p:txEl>
                                              <p:pRg st="4" end="4"/>
                                            </p:txEl>
                                          </p:spTgt>
                                        </p:tgtEl>
                                        <p:attrNameLst>
                                          <p:attrName>style.visibility</p:attrName>
                                        </p:attrNameLst>
                                      </p:cBhvr>
                                      <p:to>
                                        <p:strVal val="visible"/>
                                      </p:to>
                                    </p:set>
                                    <p:anim calcmode="lin" valueType="num">
                                      <p:cBhvr additive="base">
                                        <p:cTn id="132"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0" grpId="0" build="p" animBg="1"/>
      <p:bldP spid="8" grpId="0"/>
      <p:bldP spid="12" grpId="0"/>
      <p:bldP spid="16" grpId="0"/>
      <p:bldP spid="14" grpId="0" build="p" animBg="1"/>
      <p:bldP spid="1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40768"/>
            <a:ext cx="9174002" cy="5517232"/>
          </a:xfrm>
          <a:prstGeom prst="rect">
            <a:avLst/>
          </a:prstGeom>
        </p:spPr>
      </p:pic>
      <p:sp>
        <p:nvSpPr>
          <p:cNvPr id="4" name="Title 1"/>
          <p:cNvSpPr txBox="1">
            <a:spLocks/>
          </p:cNvSpPr>
          <p:nvPr/>
        </p:nvSpPr>
        <p:spPr>
          <a:xfrm>
            <a:off x="251520" y="116632"/>
            <a:ext cx="8229600" cy="646331"/>
          </a:xfrm>
          <a:prstGeom prst="rect">
            <a:avLst/>
          </a:prstGeom>
        </p:spPr>
        <p:txBody>
          <a:bodyPr/>
          <a:lstStyle>
            <a:lvl1pPr algn="ctr" defTabSz="914400" rtl="0" eaLnBrk="1" latinLnBrk="0" hangingPunct="1">
              <a:spcBef>
                <a:spcPct val="0"/>
              </a:spcBef>
              <a:buNone/>
              <a:defRPr lang="en-US" sz="2800" b="1" kern="1200"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a typeface="+mn-ea"/>
                <a:cs typeface="+mn-cs"/>
              </a:defRPr>
            </a:lvl1pPr>
          </a:lstStyle>
          <a:p>
            <a:r>
              <a:rPr lang="en-GB" smtClean="0"/>
              <a:t>PLAN RISK RESPONSES</a:t>
            </a:r>
            <a:endParaRPr lang="en-GB"/>
          </a:p>
        </p:txBody>
      </p:sp>
      <p:sp>
        <p:nvSpPr>
          <p:cNvPr id="5" name="AutoShape 8"/>
          <p:cNvSpPr>
            <a:spLocks noChangeArrowheads="1"/>
          </p:cNvSpPr>
          <p:nvPr/>
        </p:nvSpPr>
        <p:spPr bwMode="gray">
          <a:xfrm>
            <a:off x="4267200" y="5877272"/>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11.19.</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347839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cstate="print"/>
          <a:srcRect/>
          <a:stretch>
            <a:fillRect/>
          </a:stretch>
        </p:blipFill>
        <p:spPr bwMode="auto">
          <a:xfrm>
            <a:off x="17463" y="1219200"/>
            <a:ext cx="9126537" cy="4876800"/>
          </a:xfrm>
          <a:prstGeom prst="rect">
            <a:avLst/>
          </a:prstGeom>
          <a:noFill/>
          <a:ln w="9525">
            <a:noFill/>
            <a:miter lim="800000"/>
            <a:headEnd/>
            <a:tailEnd/>
          </a:ln>
        </p:spPr>
      </p:pic>
      <p:sp>
        <p:nvSpPr>
          <p:cNvPr id="3" name="Title 1"/>
          <p:cNvSpPr txBox="1">
            <a:spLocks/>
          </p:cNvSpPr>
          <p:nvPr/>
        </p:nvSpPr>
        <p:spPr>
          <a:xfrm>
            <a:off x="251520" y="116632"/>
            <a:ext cx="8229600" cy="646331"/>
          </a:xfrm>
          <a:prstGeom prst="rect">
            <a:avLst/>
          </a:prstGeom>
        </p:spPr>
        <p:txBody>
          <a:bodyPr/>
          <a:lstStyle>
            <a:lvl1pPr algn="ctr" defTabSz="914400" rtl="0" eaLnBrk="1" latinLnBrk="0" hangingPunct="1">
              <a:spcBef>
                <a:spcPct val="0"/>
              </a:spcBef>
              <a:buNone/>
              <a:defRPr lang="en-US" sz="2800" b="1" kern="1200"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a typeface="+mn-ea"/>
                <a:cs typeface="+mn-cs"/>
              </a:defRPr>
            </a:lvl1pPr>
          </a:lstStyle>
          <a:p>
            <a:r>
              <a:rPr lang="en-GB" smtClean="0"/>
              <a:t>PLAN RISK RESPONSES</a:t>
            </a:r>
            <a:endParaRPr lang="en-GB"/>
          </a:p>
        </p:txBody>
      </p:sp>
      <p:sp>
        <p:nvSpPr>
          <p:cNvPr id="4"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11.18.</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2216377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9954" name="Rectangle 2"/>
          <p:cNvSpPr>
            <a:spLocks noGrp="1" noChangeArrowheads="1"/>
          </p:cNvSpPr>
          <p:nvPr>
            <p:ph type="title"/>
          </p:nvPr>
        </p:nvSpPr>
        <p:spPr>
          <a:xfrm>
            <a:off x="646113" y="116632"/>
            <a:ext cx="7772400" cy="646331"/>
          </a:xfrm>
          <a:noFill/>
        </p:spPr>
        <p:txBody>
          <a:bodyPr wrap="square">
            <a:spAutoFit/>
            <a:scene3d>
              <a:camera prst="orthographicFront"/>
              <a:lightRig rig="threePt" dir="t"/>
            </a:scene3d>
            <a:sp3d extrusionH="57150">
              <a:bevelT w="38100" h="38100" prst="angle"/>
            </a:sp3d>
          </a:bodyPr>
          <a:lstStyle/>
          <a:p>
            <a:pPr algn="ctr" eaLnBrk="1" hangingPunct="1">
              <a:defRPr/>
            </a:pPr>
            <a:r>
              <a:rPr lang="en-US" sz="36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Reducing the Risk</a:t>
            </a:r>
          </a:p>
        </p:txBody>
      </p:sp>
      <p:sp>
        <p:nvSpPr>
          <p:cNvPr id="473091" name="Rectangle 3"/>
          <p:cNvSpPr>
            <a:spLocks noGrp="1" noChangeArrowheads="1"/>
          </p:cNvSpPr>
          <p:nvPr>
            <p:ph type="body" sz="half" idx="1"/>
          </p:nvPr>
        </p:nvSpPr>
        <p:spPr>
          <a:xfrm>
            <a:off x="646113" y="1801813"/>
            <a:ext cx="7996237" cy="2403475"/>
          </a:xfrm>
        </p:spPr>
        <p:txBody>
          <a:bodyPr>
            <a:normAutofit/>
          </a:bodyPr>
          <a:lstStyle/>
          <a:p>
            <a:pPr eaLnBrk="1" hangingPunct="1">
              <a:lnSpc>
                <a:spcPct val="90000"/>
              </a:lnSpc>
            </a:pPr>
            <a:r>
              <a:rPr lang="en-US" altLang="ja-JP" sz="2400" b="1" dirty="0" smtClean="0">
                <a:solidFill>
                  <a:schemeClr val="accent1">
                    <a:lumMod val="50000"/>
                  </a:schemeClr>
                </a:solidFill>
              </a:rPr>
              <a:t>Hazard Prevention</a:t>
            </a:r>
          </a:p>
          <a:p>
            <a:pPr eaLnBrk="1" hangingPunct="1">
              <a:lnSpc>
                <a:spcPct val="90000"/>
              </a:lnSpc>
            </a:pPr>
            <a:r>
              <a:rPr lang="en-US" altLang="ja-JP" sz="2400" b="1" dirty="0" smtClean="0">
                <a:solidFill>
                  <a:schemeClr val="accent1">
                    <a:lumMod val="50000"/>
                  </a:schemeClr>
                </a:solidFill>
              </a:rPr>
              <a:t>Risk Avoidance</a:t>
            </a:r>
          </a:p>
          <a:p>
            <a:pPr>
              <a:lnSpc>
                <a:spcPct val="90000"/>
              </a:lnSpc>
            </a:pPr>
            <a:r>
              <a:rPr lang="en-US" altLang="ja-JP" sz="2400" b="1" dirty="0" smtClean="0">
                <a:solidFill>
                  <a:schemeClr val="accent1">
                    <a:lumMod val="50000"/>
                  </a:schemeClr>
                </a:solidFill>
              </a:rPr>
              <a:t>Risk </a:t>
            </a:r>
            <a:r>
              <a:rPr lang="en-US" altLang="ja-JP" sz="2400" dirty="0" smtClean="0">
                <a:solidFill>
                  <a:schemeClr val="accent1">
                    <a:lumMod val="50000"/>
                  </a:schemeClr>
                </a:solidFill>
              </a:rPr>
              <a:t>Transfer</a:t>
            </a:r>
          </a:p>
          <a:p>
            <a:pPr>
              <a:lnSpc>
                <a:spcPct val="90000"/>
              </a:lnSpc>
            </a:pPr>
            <a:r>
              <a:rPr lang="en-US" altLang="ja-JP" sz="2400" dirty="0" smtClean="0">
                <a:solidFill>
                  <a:schemeClr val="accent1">
                    <a:lumMod val="50000"/>
                  </a:schemeClr>
                </a:solidFill>
              </a:rPr>
              <a:t>Likelihood </a:t>
            </a:r>
            <a:r>
              <a:rPr lang="en-US" altLang="ja-JP" sz="2400" dirty="0">
                <a:solidFill>
                  <a:schemeClr val="accent1">
                    <a:lumMod val="50000"/>
                  </a:schemeClr>
                </a:solidFill>
              </a:rPr>
              <a:t>Reduction</a:t>
            </a:r>
          </a:p>
          <a:p>
            <a:pPr eaLnBrk="1" hangingPunct="1">
              <a:lnSpc>
                <a:spcPct val="90000"/>
              </a:lnSpc>
            </a:pPr>
            <a:r>
              <a:rPr lang="en-US" altLang="ja-JP" sz="2400" b="1" dirty="0" smtClean="0">
                <a:solidFill>
                  <a:schemeClr val="accent1">
                    <a:lumMod val="50000"/>
                  </a:schemeClr>
                </a:solidFill>
              </a:rPr>
              <a:t>Contingency Planning</a:t>
            </a:r>
          </a:p>
        </p:txBody>
      </p:sp>
    </p:spTree>
    <p:extLst>
      <p:ext uri="{BB962C8B-B14F-4D97-AF65-F5344CB8AC3E}">
        <p14:creationId xmlns:p14="http://schemas.microsoft.com/office/powerpoint/2010/main" val="2432682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419600" y="1600200"/>
            <a:ext cx="3442290" cy="4572095"/>
            <a:chOff x="3017520" y="1315858"/>
            <a:chExt cx="3442290" cy="4572095"/>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7" name="Picture 6" descr="16523613_bird2.jpg"/>
            <p:cNvPicPr>
              <a:picLocks noChangeAspect="1"/>
            </p:cNvPicPr>
            <p:nvPr/>
          </p:nvPicPr>
          <p:blipFill>
            <a:blip r:embed="rId3" cstate="print"/>
            <a:stretch>
              <a:fillRect/>
            </a:stretch>
          </p:blipFill>
          <p:spPr>
            <a:xfrm>
              <a:off x="3017520" y="1316032"/>
              <a:ext cx="3428941" cy="4571921"/>
            </a:xfrm>
            <a:prstGeom prst="snip1Rect">
              <a:avLst>
                <a:gd name="adj" fmla="val 14381"/>
              </a:avLst>
            </a:prstGeom>
            <a:sp3d extrusionH="107950">
              <a:extrusionClr>
                <a:schemeClr val="bg1"/>
              </a:extrusionClr>
            </a:sp3d>
          </p:spPr>
        </p:pic>
        <p:sp>
          <p:nvSpPr>
            <p:cNvPr id="8" name="Right Triangle 7"/>
            <p:cNvSpPr/>
            <p:nvPr/>
          </p:nvSpPr>
          <p:spPr>
            <a:xfrm>
              <a:off x="5953397" y="1315858"/>
              <a:ext cx="506413" cy="506413"/>
            </a:xfrm>
            <a:prstGeom prst="rtTriangle">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5" name="TextBox 14"/>
          <p:cNvSpPr txBox="1"/>
          <p:nvPr/>
        </p:nvSpPr>
        <p:spPr>
          <a:xfrm>
            <a:off x="-10647363" y="5983288"/>
            <a:ext cx="11545888" cy="646112"/>
          </a:xfrm>
          <a:prstGeom prst="rect">
            <a:avLst/>
          </a:prstGeom>
          <a:noFill/>
        </p:spPr>
        <p:txBody>
          <a:bodyPr wrap="none">
            <a:spAutoFit/>
          </a:bodyPr>
          <a:lstStyle/>
          <a:p>
            <a:pPr>
              <a:defRPr/>
            </a:pPr>
            <a:r>
              <a:rPr lang="en-US" sz="3600" b="1" spc="120" dirty="0">
                <a:solidFill>
                  <a:schemeClr val="tx2">
                    <a:lumMod val="50000"/>
                  </a:schemeClr>
                </a:solidFill>
                <a:latin typeface="Gill Sans MT" pitchFamily="34" charset="0"/>
              </a:rPr>
              <a:t>PE, PMP, </a:t>
            </a:r>
            <a:r>
              <a:rPr lang="en-US" sz="3600" b="1" spc="120" dirty="0" err="1">
                <a:solidFill>
                  <a:schemeClr val="tx2">
                    <a:lumMod val="50000"/>
                  </a:schemeClr>
                </a:solidFill>
                <a:latin typeface="Gill Sans MT" pitchFamily="34" charset="0"/>
              </a:rPr>
              <a:t>PgMP</a:t>
            </a:r>
            <a:r>
              <a:rPr lang="en-US" sz="3600" b="1" spc="120" dirty="0">
                <a:solidFill>
                  <a:schemeClr val="tx2">
                    <a:lumMod val="50000"/>
                  </a:schemeClr>
                </a:solidFill>
                <a:latin typeface="Gill Sans MT" pitchFamily="34" charset="0"/>
              </a:rPr>
              <a:t>, PME, MCT, PRINCE2 Practitioner.</a:t>
            </a:r>
          </a:p>
        </p:txBody>
      </p:sp>
      <p:sp>
        <p:nvSpPr>
          <p:cNvPr id="12" name="TextBox 11"/>
          <p:cNvSpPr txBox="1"/>
          <p:nvPr/>
        </p:nvSpPr>
        <p:spPr>
          <a:xfrm>
            <a:off x="-10668000" y="5983288"/>
            <a:ext cx="11506200" cy="646112"/>
          </a:xfrm>
          <a:prstGeom prst="rect">
            <a:avLst/>
          </a:prstGeom>
          <a:noFill/>
        </p:spPr>
        <p:txBody>
          <a:bodyPr>
            <a:spAutoFit/>
          </a:bodyPr>
          <a:lstStyle/>
          <a:p>
            <a:pPr>
              <a:defRPr/>
            </a:pPr>
            <a:r>
              <a:rPr lang="en-US" sz="3600" b="1" spc="120" dirty="0">
                <a:solidFill>
                  <a:schemeClr val="bg1"/>
                </a:solidFill>
                <a:latin typeface="Gill Sans MT" pitchFamily="34" charset="0"/>
                <a:cs typeface="+mn-cs"/>
              </a:rPr>
              <a:t>PE, PMP, </a:t>
            </a:r>
            <a:r>
              <a:rPr lang="en-US" sz="3600" b="1" spc="120" dirty="0" err="1">
                <a:solidFill>
                  <a:schemeClr val="bg1"/>
                </a:solidFill>
                <a:latin typeface="Gill Sans MT" pitchFamily="34" charset="0"/>
                <a:cs typeface="+mn-cs"/>
              </a:rPr>
              <a:t>PgMP</a:t>
            </a:r>
            <a:r>
              <a:rPr lang="en-US" sz="3600" b="1" spc="120" dirty="0">
                <a:solidFill>
                  <a:schemeClr val="bg1"/>
                </a:solidFill>
                <a:latin typeface="Gill Sans MT" pitchFamily="34" charset="0"/>
                <a:cs typeface="+mn-cs"/>
              </a:rPr>
              <a:t>, PME, MCT, PRINCE2 Practitioner. </a:t>
            </a:r>
          </a:p>
        </p:txBody>
      </p:sp>
      <p:sp>
        <p:nvSpPr>
          <p:cNvPr id="9" name="TextBox 8"/>
          <p:cNvSpPr txBox="1"/>
          <p:nvPr/>
        </p:nvSpPr>
        <p:spPr>
          <a:xfrm>
            <a:off x="0" y="1"/>
            <a:ext cx="4114800" cy="923330"/>
          </a:xfrm>
          <a:prstGeom prst="rect">
            <a:avLst/>
          </a:prstGeom>
          <a:noFill/>
        </p:spPr>
        <p:txBody>
          <a:bodyPr>
            <a:spAutoFit/>
            <a:scene3d>
              <a:camera prst="orthographicFront"/>
              <a:lightRig rig="threePt" dir="t"/>
            </a:scene3d>
            <a:sp3d extrusionH="57150">
              <a:bevelT w="38100" h="38100" prst="angle"/>
            </a:sp3d>
          </a:bodyPr>
          <a:lstStyle/>
          <a:p>
            <a:pPr>
              <a:defRPr/>
            </a:pPr>
            <a:r>
              <a:rPr lang="en-US" sz="5400" b="1" spc="200" dirty="0" smtClean="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rPr>
              <a:t>Instructor</a:t>
            </a:r>
            <a:endParaRPr lang="en-US" sz="5400" b="1" spc="200" dirty="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endParaRPr>
          </a:p>
        </p:txBody>
      </p:sp>
      <p:sp>
        <p:nvSpPr>
          <p:cNvPr id="11" name="4-Point Star 10"/>
          <p:cNvSpPr/>
          <p:nvPr/>
        </p:nvSpPr>
        <p:spPr>
          <a:xfrm rot="890656">
            <a:off x="-2238" y="12618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4-Point Star 12"/>
          <p:cNvSpPr/>
          <p:nvPr/>
        </p:nvSpPr>
        <p:spPr>
          <a:xfrm rot="890656">
            <a:off x="1944045" y="42004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4-Point Star 13"/>
          <p:cNvSpPr/>
          <p:nvPr/>
        </p:nvSpPr>
        <p:spPr>
          <a:xfrm rot="890656">
            <a:off x="2391943" y="3345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4-Point Star 15"/>
          <p:cNvSpPr/>
          <p:nvPr/>
        </p:nvSpPr>
        <p:spPr>
          <a:xfrm rot="890656">
            <a:off x="493039" y="493041"/>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4-Point Star 16"/>
          <p:cNvSpPr/>
          <p:nvPr/>
        </p:nvSpPr>
        <p:spPr>
          <a:xfrm rot="890656">
            <a:off x="1383005" y="310438"/>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TextBox 17"/>
          <p:cNvSpPr txBox="1"/>
          <p:nvPr/>
        </p:nvSpPr>
        <p:spPr>
          <a:xfrm>
            <a:off x="3048000" y="1371600"/>
            <a:ext cx="5346335" cy="1200329"/>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7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Suhail Iqbal</a:t>
            </a:r>
          </a:p>
        </p:txBody>
      </p:sp>
      <p:sp>
        <p:nvSpPr>
          <p:cNvPr id="19" name="4-Point Star 18"/>
          <p:cNvSpPr/>
          <p:nvPr/>
        </p:nvSpPr>
        <p:spPr>
          <a:xfrm rot="890656">
            <a:off x="3024150" y="150015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4-Point Star 19"/>
          <p:cNvSpPr/>
          <p:nvPr/>
        </p:nvSpPr>
        <p:spPr>
          <a:xfrm rot="890656">
            <a:off x="7201844" y="1715445"/>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4-Point Star 20"/>
          <p:cNvSpPr/>
          <p:nvPr/>
        </p:nvSpPr>
        <p:spPr>
          <a:xfrm rot="890656">
            <a:off x="8106943" y="16299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4-Point Star 21"/>
          <p:cNvSpPr/>
          <p:nvPr/>
        </p:nvSpPr>
        <p:spPr>
          <a:xfrm rot="890656">
            <a:off x="4150639" y="2093239"/>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4-Point Star 22"/>
          <p:cNvSpPr/>
          <p:nvPr/>
        </p:nvSpPr>
        <p:spPr>
          <a:xfrm rot="890656">
            <a:off x="5674640" y="1636040"/>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p:cNvPicPr>
            <a:picLocks noChangeAspect="1"/>
          </p:cNvPicPr>
          <p:nvPr/>
        </p:nvPicPr>
        <p:blipFill>
          <a:blip r:embed="rId5"/>
          <a:stretch>
            <a:fillRect/>
          </a:stretch>
        </p:blipFill>
        <p:spPr>
          <a:xfrm>
            <a:off x="161346" y="997160"/>
            <a:ext cx="1550003" cy="1824037"/>
          </a:xfrm>
          <a:prstGeom prst="rect">
            <a:avLst/>
          </a:prstGeom>
        </p:spPr>
      </p:pic>
      <p:pic>
        <p:nvPicPr>
          <p:cNvPr id="4" name="Picture 3"/>
          <p:cNvPicPr>
            <a:picLocks noChangeAspect="1"/>
          </p:cNvPicPr>
          <p:nvPr/>
        </p:nvPicPr>
        <p:blipFill>
          <a:blip r:embed="rId6"/>
          <a:stretch>
            <a:fillRect/>
          </a:stretch>
        </p:blipFill>
        <p:spPr>
          <a:xfrm>
            <a:off x="1775727" y="996289"/>
            <a:ext cx="2111941" cy="463948"/>
          </a:xfrm>
          <a:prstGeom prst="rect">
            <a:avLst/>
          </a:prstGeom>
        </p:spPr>
      </p:pic>
    </p:spTree>
    <p:extLst>
      <p:ext uri="{BB962C8B-B14F-4D97-AF65-F5344CB8AC3E}">
        <p14:creationId xmlns:p14="http://schemas.microsoft.com/office/powerpoint/2010/main" val="606513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6000" fill="hold"/>
                                        <p:tgtEl>
                                          <p:spTgt spid="12"/>
                                        </p:tgtEl>
                                        <p:attrNameLst>
                                          <p:attrName>ppt_x</p:attrName>
                                        </p:attrNameLst>
                                      </p:cBhvr>
                                      <p:tavLst>
                                        <p:tav tm="0">
                                          <p:val>
                                            <p:strVal val="1+#ppt_w/2"/>
                                          </p:val>
                                        </p:tav>
                                        <p:tav tm="100000">
                                          <p:val>
                                            <p:strVal val="#ppt_x"/>
                                          </p:val>
                                        </p:tav>
                                      </p:tavLst>
                                    </p:anim>
                                    <p:anim calcmode="lin" valueType="num">
                                      <p:cBhvr additive="base">
                                        <p:cTn id="18" dur="16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80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6000" fill="hold"/>
                                        <p:tgtEl>
                                          <p:spTgt spid="15"/>
                                        </p:tgtEl>
                                        <p:attrNameLst>
                                          <p:attrName>ppt_x</p:attrName>
                                        </p:attrNameLst>
                                      </p:cBhvr>
                                      <p:tavLst>
                                        <p:tav tm="0">
                                          <p:val>
                                            <p:strVal val="1+#ppt_w/2"/>
                                          </p:val>
                                        </p:tav>
                                        <p:tav tm="100000">
                                          <p:val>
                                            <p:strVal val="#ppt_x"/>
                                          </p:val>
                                        </p:tav>
                                      </p:tavLst>
                                    </p:anim>
                                    <p:anim calcmode="lin" valueType="num">
                                      <p:cBhvr additive="base">
                                        <p:cTn id="22" dur="16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90"/>
                                          </p:val>
                                        </p:tav>
                                        <p:tav tm="100000">
                                          <p:val>
                                            <p:fltVal val="0"/>
                                          </p:val>
                                        </p:tav>
                                      </p:tavLst>
                                    </p:anim>
                                    <p:animEffect transition="in" filter="fade">
                                      <p:cBhvr>
                                        <p:cTn id="30" dur="500"/>
                                        <p:tgtEl>
                                          <p:spTgt spid="11"/>
                                        </p:tgtEl>
                                      </p:cBhvr>
                                    </p:animEffect>
                                  </p:childTnLst>
                                </p:cTn>
                              </p:par>
                              <p:par>
                                <p:cTn id="31" presetID="31" presetClass="exit" presetSubtype="0" fill="hold" nodeType="withEffect">
                                  <p:stCondLst>
                                    <p:cond delay="700"/>
                                  </p:stCondLst>
                                  <p:iterate type="lt">
                                    <p:tmPct val="5000"/>
                                  </p:iterate>
                                  <p:childTnLst>
                                    <p:anim calcmode="lin" valueType="num">
                                      <p:cBhvr>
                                        <p:cTn id="32" dur="500"/>
                                        <p:tgtEl>
                                          <p:spTgt spid="11"/>
                                        </p:tgtEl>
                                        <p:attrNameLst>
                                          <p:attrName>ppt_w</p:attrName>
                                        </p:attrNameLst>
                                      </p:cBhvr>
                                      <p:tavLst>
                                        <p:tav tm="0">
                                          <p:val>
                                            <p:strVal val="ppt_w"/>
                                          </p:val>
                                        </p:tav>
                                        <p:tav tm="100000">
                                          <p:val>
                                            <p:fltVal val="0"/>
                                          </p:val>
                                        </p:tav>
                                      </p:tavLst>
                                    </p:anim>
                                    <p:anim calcmode="lin" valueType="num">
                                      <p:cBhvr>
                                        <p:cTn id="33" dur="500"/>
                                        <p:tgtEl>
                                          <p:spTgt spid="11"/>
                                        </p:tgtEl>
                                        <p:attrNameLst>
                                          <p:attrName>ppt_h</p:attrName>
                                        </p:attrNameLst>
                                      </p:cBhvr>
                                      <p:tavLst>
                                        <p:tav tm="0">
                                          <p:val>
                                            <p:strVal val="ppt_h"/>
                                          </p:val>
                                        </p:tav>
                                        <p:tav tm="100000">
                                          <p:val>
                                            <p:fltVal val="0"/>
                                          </p:val>
                                        </p:tav>
                                      </p:tavLst>
                                    </p:anim>
                                    <p:anim calcmode="lin" valueType="num">
                                      <p:cBhvr>
                                        <p:cTn id="34" dur="500"/>
                                        <p:tgtEl>
                                          <p:spTgt spid="11"/>
                                        </p:tgtEl>
                                        <p:attrNameLst>
                                          <p:attrName>style.rotation</p:attrName>
                                        </p:attrNameLst>
                                      </p:cBhvr>
                                      <p:tavLst>
                                        <p:tav tm="0">
                                          <p:val>
                                            <p:fltVal val="0"/>
                                          </p:val>
                                        </p:tav>
                                        <p:tav tm="100000">
                                          <p:val>
                                            <p:fltVal val="90"/>
                                          </p:val>
                                        </p:tav>
                                      </p:tavLst>
                                    </p:anim>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31" presetClass="entr" presetSubtype="0" fill="hold" nodeType="withEffect">
                                  <p:stCondLst>
                                    <p:cond delay="200"/>
                                  </p:stCondLst>
                                  <p:iterate type="lt">
                                    <p:tmPct val="5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par>
                                <p:cTn id="43" presetID="31" presetClass="exit" presetSubtype="0" fill="hold" nodeType="withEffect">
                                  <p:stCondLst>
                                    <p:cond delay="900"/>
                                  </p:stCondLst>
                                  <p:iterate type="lt">
                                    <p:tmPct val="5000"/>
                                  </p:iterate>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fltVal val="0"/>
                                          </p:val>
                                        </p:tav>
                                      </p:tavLst>
                                    </p:anim>
                                    <p:anim calcmode="lin" valueType="num">
                                      <p:cBhvr>
                                        <p:cTn id="46" dur="500"/>
                                        <p:tgtEl>
                                          <p:spTgt spid="16"/>
                                        </p:tgtEl>
                                        <p:attrNameLst>
                                          <p:attrName>style.rotation</p:attrName>
                                        </p:attrNameLst>
                                      </p:cBhvr>
                                      <p:tavLst>
                                        <p:tav tm="0">
                                          <p:val>
                                            <p:fltVal val="0"/>
                                          </p:val>
                                        </p:tav>
                                        <p:tav tm="100000">
                                          <p:val>
                                            <p:fltVal val="9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31" presetClass="entr" presetSubtype="0" fill="hold" nodeType="withEffect">
                                  <p:stCondLst>
                                    <p:cond delay="400"/>
                                  </p:stCondLst>
                                  <p:iterate type="lt">
                                    <p:tmPct val="5000"/>
                                  </p:iterate>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90"/>
                                          </p:val>
                                        </p:tav>
                                        <p:tav tm="100000">
                                          <p:val>
                                            <p:fltVal val="0"/>
                                          </p:val>
                                        </p:tav>
                                      </p:tavLst>
                                    </p:anim>
                                    <p:animEffect transition="in" filter="fade">
                                      <p:cBhvr>
                                        <p:cTn id="54" dur="500"/>
                                        <p:tgtEl>
                                          <p:spTgt spid="17"/>
                                        </p:tgtEl>
                                      </p:cBhvr>
                                    </p:animEffect>
                                  </p:childTnLst>
                                </p:cTn>
                              </p:par>
                              <p:par>
                                <p:cTn id="55" presetID="31" presetClass="exit" presetSubtype="0" fill="hold" nodeType="withEffect">
                                  <p:stCondLst>
                                    <p:cond delay="1100"/>
                                  </p:stCondLst>
                                  <p:iterate type="lt">
                                    <p:tmPct val="5000"/>
                                  </p:iterate>
                                  <p:childTnLst>
                                    <p:anim calcmode="lin" valueType="num">
                                      <p:cBhvr>
                                        <p:cTn id="56" dur="500"/>
                                        <p:tgtEl>
                                          <p:spTgt spid="17"/>
                                        </p:tgtEl>
                                        <p:attrNameLst>
                                          <p:attrName>ppt_w</p:attrName>
                                        </p:attrNameLst>
                                      </p:cBhvr>
                                      <p:tavLst>
                                        <p:tav tm="0">
                                          <p:val>
                                            <p:strVal val="ppt_w"/>
                                          </p:val>
                                        </p:tav>
                                        <p:tav tm="100000">
                                          <p:val>
                                            <p:fltVal val="0"/>
                                          </p:val>
                                        </p:tav>
                                      </p:tavLst>
                                    </p:anim>
                                    <p:anim calcmode="lin" valueType="num">
                                      <p:cBhvr>
                                        <p:cTn id="57" dur="500"/>
                                        <p:tgtEl>
                                          <p:spTgt spid="17"/>
                                        </p:tgtEl>
                                        <p:attrNameLst>
                                          <p:attrName>ppt_h</p:attrName>
                                        </p:attrNameLst>
                                      </p:cBhvr>
                                      <p:tavLst>
                                        <p:tav tm="0">
                                          <p:val>
                                            <p:strVal val="ppt_h"/>
                                          </p:val>
                                        </p:tav>
                                        <p:tav tm="100000">
                                          <p:val>
                                            <p:fltVal val="0"/>
                                          </p:val>
                                        </p:tav>
                                      </p:tavLst>
                                    </p:anim>
                                    <p:anim calcmode="lin" valueType="num">
                                      <p:cBhvr>
                                        <p:cTn id="58" dur="500"/>
                                        <p:tgtEl>
                                          <p:spTgt spid="17"/>
                                        </p:tgtEl>
                                        <p:attrNameLst>
                                          <p:attrName>style.rotation</p:attrName>
                                        </p:attrNameLst>
                                      </p:cBhvr>
                                      <p:tavLst>
                                        <p:tav tm="0">
                                          <p:val>
                                            <p:fltVal val="0"/>
                                          </p:val>
                                        </p:tav>
                                        <p:tav tm="100000">
                                          <p:val>
                                            <p:fltVal val="90"/>
                                          </p:val>
                                        </p:tav>
                                      </p:tavLst>
                                    </p:anim>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31" presetClass="entr" presetSubtype="0" fill="hold" nodeType="withEffect">
                                  <p:stCondLst>
                                    <p:cond delay="800"/>
                                  </p:stCondLst>
                                  <p:iterate type="lt">
                                    <p:tmPct val="5000"/>
                                  </p:iterate>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par>
                                <p:cTn id="67" presetID="31" presetClass="exit" presetSubtype="0" fill="hold" nodeType="withEffect">
                                  <p:stCondLst>
                                    <p:cond delay="1400"/>
                                  </p:stCondLst>
                                  <p:iterate type="lt">
                                    <p:tmPct val="5000"/>
                                  </p:iterate>
                                  <p:childTnLst>
                                    <p:anim calcmode="lin" valueType="num">
                                      <p:cBhvr>
                                        <p:cTn id="68" dur="500"/>
                                        <p:tgtEl>
                                          <p:spTgt spid="13"/>
                                        </p:tgtEl>
                                        <p:attrNameLst>
                                          <p:attrName>ppt_w</p:attrName>
                                        </p:attrNameLst>
                                      </p:cBhvr>
                                      <p:tavLst>
                                        <p:tav tm="0">
                                          <p:val>
                                            <p:strVal val="ppt_w"/>
                                          </p:val>
                                        </p:tav>
                                        <p:tav tm="100000">
                                          <p:val>
                                            <p:fltVal val="0"/>
                                          </p:val>
                                        </p:tav>
                                      </p:tavLst>
                                    </p:anim>
                                    <p:anim calcmode="lin" valueType="num">
                                      <p:cBhvr>
                                        <p:cTn id="69" dur="500"/>
                                        <p:tgtEl>
                                          <p:spTgt spid="13"/>
                                        </p:tgtEl>
                                        <p:attrNameLst>
                                          <p:attrName>ppt_h</p:attrName>
                                        </p:attrNameLst>
                                      </p:cBhvr>
                                      <p:tavLst>
                                        <p:tav tm="0">
                                          <p:val>
                                            <p:strVal val="ppt_h"/>
                                          </p:val>
                                        </p:tav>
                                        <p:tav tm="100000">
                                          <p:val>
                                            <p:fltVal val="0"/>
                                          </p:val>
                                        </p:tav>
                                      </p:tavLst>
                                    </p:anim>
                                    <p:anim calcmode="lin" valueType="num">
                                      <p:cBhvr>
                                        <p:cTn id="70" dur="500"/>
                                        <p:tgtEl>
                                          <p:spTgt spid="13"/>
                                        </p:tgtEl>
                                        <p:attrNameLst>
                                          <p:attrName>style.rotation</p:attrName>
                                        </p:attrNameLst>
                                      </p:cBhvr>
                                      <p:tavLst>
                                        <p:tav tm="0">
                                          <p:val>
                                            <p:fltVal val="0"/>
                                          </p:val>
                                        </p:tav>
                                        <p:tav tm="100000">
                                          <p:val>
                                            <p:fltVal val="90"/>
                                          </p:val>
                                        </p:tav>
                                      </p:tavLst>
                                    </p:anim>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31" presetClass="entr" presetSubtype="0" fill="hold" nodeType="withEffect">
                                  <p:stCondLst>
                                    <p:cond delay="900"/>
                                  </p:stCondLst>
                                  <p:iterate type="lt">
                                    <p:tmPct val="5000"/>
                                  </p:iterate>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90"/>
                                          </p:val>
                                        </p:tav>
                                        <p:tav tm="100000">
                                          <p:val>
                                            <p:fltVal val="0"/>
                                          </p:val>
                                        </p:tav>
                                      </p:tavLst>
                                    </p:anim>
                                    <p:animEffect transition="in" filter="fade">
                                      <p:cBhvr>
                                        <p:cTn id="78" dur="500"/>
                                        <p:tgtEl>
                                          <p:spTgt spid="14"/>
                                        </p:tgtEl>
                                      </p:cBhvr>
                                    </p:animEffect>
                                  </p:childTnLst>
                                </p:cTn>
                              </p:par>
                              <p:par>
                                <p:cTn id="79" presetID="31" presetClass="exit" presetSubtype="0" fill="hold" nodeType="withEffect">
                                  <p:stCondLst>
                                    <p:cond delay="1500"/>
                                  </p:stCondLst>
                                  <p:iterate type="lt">
                                    <p:tmPct val="5000"/>
                                  </p:iterate>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 calcmode="lin" valueType="num">
                                      <p:cBhvr>
                                        <p:cTn id="82" dur="500"/>
                                        <p:tgtEl>
                                          <p:spTgt spid="14"/>
                                        </p:tgtEl>
                                        <p:attrNameLst>
                                          <p:attrName>style.rotation</p:attrName>
                                        </p:attrNameLst>
                                      </p:cBhvr>
                                      <p:tavLst>
                                        <p:tav tm="0">
                                          <p:val>
                                            <p:fltVal val="0"/>
                                          </p:val>
                                        </p:tav>
                                        <p:tav tm="100000">
                                          <p:val>
                                            <p:fltVal val="9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31" presetClass="entr" presetSubtype="0" fill="hold" nodeType="withEffect">
                                  <p:stCondLst>
                                    <p:cond delay="0"/>
                                  </p:stCondLst>
                                  <p:iterate type="lt">
                                    <p:tmPct val="5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 calcmode="lin" valueType="num">
                                      <p:cBhvr>
                                        <p:cTn id="89" dur="500" fill="hold"/>
                                        <p:tgtEl>
                                          <p:spTgt spid="19"/>
                                        </p:tgtEl>
                                        <p:attrNameLst>
                                          <p:attrName>style.rotation</p:attrName>
                                        </p:attrNameLst>
                                      </p:cBhvr>
                                      <p:tavLst>
                                        <p:tav tm="0">
                                          <p:val>
                                            <p:fltVal val="90"/>
                                          </p:val>
                                        </p:tav>
                                        <p:tav tm="100000">
                                          <p:val>
                                            <p:fltVal val="0"/>
                                          </p:val>
                                        </p:tav>
                                      </p:tavLst>
                                    </p:anim>
                                    <p:animEffect transition="in" filter="fade">
                                      <p:cBhvr>
                                        <p:cTn id="90" dur="500"/>
                                        <p:tgtEl>
                                          <p:spTgt spid="19"/>
                                        </p:tgtEl>
                                      </p:cBhvr>
                                    </p:animEffect>
                                  </p:childTnLst>
                                </p:cTn>
                              </p:par>
                              <p:par>
                                <p:cTn id="91" presetID="31" presetClass="exit" presetSubtype="0" fill="hold" nodeType="withEffect">
                                  <p:stCondLst>
                                    <p:cond delay="700"/>
                                  </p:stCondLst>
                                  <p:iterate type="lt">
                                    <p:tmPct val="5000"/>
                                  </p:iterate>
                                  <p:childTnLst>
                                    <p:anim calcmode="lin" valueType="num">
                                      <p:cBhvr>
                                        <p:cTn id="92" dur="500"/>
                                        <p:tgtEl>
                                          <p:spTgt spid="19"/>
                                        </p:tgtEl>
                                        <p:attrNameLst>
                                          <p:attrName>ppt_w</p:attrName>
                                        </p:attrNameLst>
                                      </p:cBhvr>
                                      <p:tavLst>
                                        <p:tav tm="0">
                                          <p:val>
                                            <p:strVal val="ppt_w"/>
                                          </p:val>
                                        </p:tav>
                                        <p:tav tm="100000">
                                          <p:val>
                                            <p:fltVal val="0"/>
                                          </p:val>
                                        </p:tav>
                                      </p:tavLst>
                                    </p:anim>
                                    <p:anim calcmode="lin" valueType="num">
                                      <p:cBhvr>
                                        <p:cTn id="93" dur="500"/>
                                        <p:tgtEl>
                                          <p:spTgt spid="19"/>
                                        </p:tgtEl>
                                        <p:attrNameLst>
                                          <p:attrName>ppt_h</p:attrName>
                                        </p:attrNameLst>
                                      </p:cBhvr>
                                      <p:tavLst>
                                        <p:tav tm="0">
                                          <p:val>
                                            <p:strVal val="ppt_h"/>
                                          </p:val>
                                        </p:tav>
                                        <p:tav tm="100000">
                                          <p:val>
                                            <p:fltVal val="0"/>
                                          </p:val>
                                        </p:tav>
                                      </p:tavLst>
                                    </p:anim>
                                    <p:anim calcmode="lin" valueType="num">
                                      <p:cBhvr>
                                        <p:cTn id="94" dur="500"/>
                                        <p:tgtEl>
                                          <p:spTgt spid="19"/>
                                        </p:tgtEl>
                                        <p:attrNameLst>
                                          <p:attrName>style.rotation</p:attrName>
                                        </p:attrNameLst>
                                      </p:cBhvr>
                                      <p:tavLst>
                                        <p:tav tm="0">
                                          <p:val>
                                            <p:fltVal val="0"/>
                                          </p:val>
                                        </p:tav>
                                        <p:tav tm="100000">
                                          <p:val>
                                            <p:fltVal val="90"/>
                                          </p:val>
                                        </p:tav>
                                      </p:tavLst>
                                    </p:anim>
                                    <p:animEffect transition="out" filter="fad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par>
                                <p:cTn id="97" presetID="31" presetClass="entr" presetSubtype="0" fill="hold" nodeType="withEffect">
                                  <p:stCondLst>
                                    <p:cond delay="200"/>
                                  </p:stCondLst>
                                  <p:iterate type="lt">
                                    <p:tmPct val="5000"/>
                                  </p:iterate>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 calcmode="lin" valueType="num">
                                      <p:cBhvr>
                                        <p:cTn id="101" dur="500" fill="hold"/>
                                        <p:tgtEl>
                                          <p:spTgt spid="22"/>
                                        </p:tgtEl>
                                        <p:attrNameLst>
                                          <p:attrName>style.rotation</p:attrName>
                                        </p:attrNameLst>
                                      </p:cBhvr>
                                      <p:tavLst>
                                        <p:tav tm="0">
                                          <p:val>
                                            <p:fltVal val="90"/>
                                          </p:val>
                                        </p:tav>
                                        <p:tav tm="100000">
                                          <p:val>
                                            <p:fltVal val="0"/>
                                          </p:val>
                                        </p:tav>
                                      </p:tavLst>
                                    </p:anim>
                                    <p:animEffect transition="in" filter="fade">
                                      <p:cBhvr>
                                        <p:cTn id="102" dur="500"/>
                                        <p:tgtEl>
                                          <p:spTgt spid="22"/>
                                        </p:tgtEl>
                                      </p:cBhvr>
                                    </p:animEffect>
                                  </p:childTnLst>
                                </p:cTn>
                              </p:par>
                              <p:par>
                                <p:cTn id="103" presetID="31" presetClass="exit" presetSubtype="0" fill="hold" nodeType="withEffect">
                                  <p:stCondLst>
                                    <p:cond delay="900"/>
                                  </p:stCondLst>
                                  <p:iterate type="lt">
                                    <p:tmPct val="5000"/>
                                  </p:iterate>
                                  <p:childTnLst>
                                    <p:anim calcmode="lin" valueType="num">
                                      <p:cBhvr>
                                        <p:cTn id="104" dur="500"/>
                                        <p:tgtEl>
                                          <p:spTgt spid="22"/>
                                        </p:tgtEl>
                                        <p:attrNameLst>
                                          <p:attrName>ppt_w</p:attrName>
                                        </p:attrNameLst>
                                      </p:cBhvr>
                                      <p:tavLst>
                                        <p:tav tm="0">
                                          <p:val>
                                            <p:strVal val="ppt_w"/>
                                          </p:val>
                                        </p:tav>
                                        <p:tav tm="100000">
                                          <p:val>
                                            <p:fltVal val="0"/>
                                          </p:val>
                                        </p:tav>
                                      </p:tavLst>
                                    </p:anim>
                                    <p:anim calcmode="lin" valueType="num">
                                      <p:cBhvr>
                                        <p:cTn id="105" dur="500"/>
                                        <p:tgtEl>
                                          <p:spTgt spid="22"/>
                                        </p:tgtEl>
                                        <p:attrNameLst>
                                          <p:attrName>ppt_h</p:attrName>
                                        </p:attrNameLst>
                                      </p:cBhvr>
                                      <p:tavLst>
                                        <p:tav tm="0">
                                          <p:val>
                                            <p:strVal val="ppt_h"/>
                                          </p:val>
                                        </p:tav>
                                        <p:tav tm="100000">
                                          <p:val>
                                            <p:fltVal val="0"/>
                                          </p:val>
                                        </p:tav>
                                      </p:tavLst>
                                    </p:anim>
                                    <p:anim calcmode="lin" valueType="num">
                                      <p:cBhvr>
                                        <p:cTn id="106" dur="500"/>
                                        <p:tgtEl>
                                          <p:spTgt spid="22"/>
                                        </p:tgtEl>
                                        <p:attrNameLst>
                                          <p:attrName>style.rotation</p:attrName>
                                        </p:attrNameLst>
                                      </p:cBhvr>
                                      <p:tavLst>
                                        <p:tav tm="0">
                                          <p:val>
                                            <p:fltVal val="0"/>
                                          </p:val>
                                        </p:tav>
                                        <p:tav tm="100000">
                                          <p:val>
                                            <p:fltVal val="90"/>
                                          </p:val>
                                        </p:tav>
                                      </p:tavLst>
                                    </p:anim>
                                    <p:animEffect transition="out" filter="fade">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par>
                                <p:cTn id="109" presetID="31" presetClass="entr" presetSubtype="0" fill="hold" nodeType="withEffect">
                                  <p:stCondLst>
                                    <p:cond delay="400"/>
                                  </p:stCondLst>
                                  <p:iterate type="lt">
                                    <p:tmPct val="5000"/>
                                  </p:iterate>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 calcmode="lin" valueType="num">
                                      <p:cBhvr>
                                        <p:cTn id="113" dur="500" fill="hold"/>
                                        <p:tgtEl>
                                          <p:spTgt spid="23"/>
                                        </p:tgtEl>
                                        <p:attrNameLst>
                                          <p:attrName>style.rotation</p:attrName>
                                        </p:attrNameLst>
                                      </p:cBhvr>
                                      <p:tavLst>
                                        <p:tav tm="0">
                                          <p:val>
                                            <p:fltVal val="90"/>
                                          </p:val>
                                        </p:tav>
                                        <p:tav tm="100000">
                                          <p:val>
                                            <p:fltVal val="0"/>
                                          </p:val>
                                        </p:tav>
                                      </p:tavLst>
                                    </p:anim>
                                    <p:animEffect transition="in" filter="fade">
                                      <p:cBhvr>
                                        <p:cTn id="114" dur="500"/>
                                        <p:tgtEl>
                                          <p:spTgt spid="23"/>
                                        </p:tgtEl>
                                      </p:cBhvr>
                                    </p:animEffect>
                                  </p:childTnLst>
                                </p:cTn>
                              </p:par>
                              <p:par>
                                <p:cTn id="115" presetID="31" presetClass="exit" presetSubtype="0" fill="hold" nodeType="withEffect">
                                  <p:stCondLst>
                                    <p:cond delay="1100"/>
                                  </p:stCondLst>
                                  <p:iterate type="lt">
                                    <p:tmPct val="5000"/>
                                  </p:iterate>
                                  <p:childTnLst>
                                    <p:anim calcmode="lin" valueType="num">
                                      <p:cBhvr>
                                        <p:cTn id="116" dur="500"/>
                                        <p:tgtEl>
                                          <p:spTgt spid="23"/>
                                        </p:tgtEl>
                                        <p:attrNameLst>
                                          <p:attrName>ppt_w</p:attrName>
                                        </p:attrNameLst>
                                      </p:cBhvr>
                                      <p:tavLst>
                                        <p:tav tm="0">
                                          <p:val>
                                            <p:strVal val="ppt_w"/>
                                          </p:val>
                                        </p:tav>
                                        <p:tav tm="100000">
                                          <p:val>
                                            <p:fltVal val="0"/>
                                          </p:val>
                                        </p:tav>
                                      </p:tavLst>
                                    </p:anim>
                                    <p:anim calcmode="lin" valueType="num">
                                      <p:cBhvr>
                                        <p:cTn id="117" dur="500"/>
                                        <p:tgtEl>
                                          <p:spTgt spid="23"/>
                                        </p:tgtEl>
                                        <p:attrNameLst>
                                          <p:attrName>ppt_h</p:attrName>
                                        </p:attrNameLst>
                                      </p:cBhvr>
                                      <p:tavLst>
                                        <p:tav tm="0">
                                          <p:val>
                                            <p:strVal val="ppt_h"/>
                                          </p:val>
                                        </p:tav>
                                        <p:tav tm="100000">
                                          <p:val>
                                            <p:fltVal val="0"/>
                                          </p:val>
                                        </p:tav>
                                      </p:tavLst>
                                    </p:anim>
                                    <p:anim calcmode="lin" valueType="num">
                                      <p:cBhvr>
                                        <p:cTn id="118" dur="500"/>
                                        <p:tgtEl>
                                          <p:spTgt spid="23"/>
                                        </p:tgtEl>
                                        <p:attrNameLst>
                                          <p:attrName>style.rotation</p:attrName>
                                        </p:attrNameLst>
                                      </p:cBhvr>
                                      <p:tavLst>
                                        <p:tav tm="0">
                                          <p:val>
                                            <p:fltVal val="0"/>
                                          </p:val>
                                        </p:tav>
                                        <p:tav tm="100000">
                                          <p:val>
                                            <p:fltVal val="90"/>
                                          </p:val>
                                        </p:tav>
                                      </p:tavLst>
                                    </p:anim>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31" presetClass="entr" presetSubtype="0" fill="hold" nodeType="withEffect">
                                  <p:stCondLst>
                                    <p:cond delay="800"/>
                                  </p:stCondLst>
                                  <p:iterate type="lt">
                                    <p:tmPct val="5000"/>
                                  </p:iterate>
                                  <p:childTnLst>
                                    <p:set>
                                      <p:cBhvr>
                                        <p:cTn id="122" dur="1" fill="hold">
                                          <p:stCondLst>
                                            <p:cond delay="0"/>
                                          </p:stCondLst>
                                        </p:cTn>
                                        <p:tgtEl>
                                          <p:spTgt spid="20"/>
                                        </p:tgtEl>
                                        <p:attrNameLst>
                                          <p:attrName>style.visibility</p:attrName>
                                        </p:attrNameLst>
                                      </p:cBhvr>
                                      <p:to>
                                        <p:strVal val="visible"/>
                                      </p:to>
                                    </p:set>
                                    <p:anim calcmode="lin" valueType="num">
                                      <p:cBhvr>
                                        <p:cTn id="123" dur="500" fill="hold"/>
                                        <p:tgtEl>
                                          <p:spTgt spid="20"/>
                                        </p:tgtEl>
                                        <p:attrNameLst>
                                          <p:attrName>ppt_w</p:attrName>
                                        </p:attrNameLst>
                                      </p:cBhvr>
                                      <p:tavLst>
                                        <p:tav tm="0">
                                          <p:val>
                                            <p:fltVal val="0"/>
                                          </p:val>
                                        </p:tav>
                                        <p:tav tm="100000">
                                          <p:val>
                                            <p:strVal val="#ppt_w"/>
                                          </p:val>
                                        </p:tav>
                                      </p:tavLst>
                                    </p:anim>
                                    <p:anim calcmode="lin" valueType="num">
                                      <p:cBhvr>
                                        <p:cTn id="124" dur="500" fill="hold"/>
                                        <p:tgtEl>
                                          <p:spTgt spid="20"/>
                                        </p:tgtEl>
                                        <p:attrNameLst>
                                          <p:attrName>ppt_h</p:attrName>
                                        </p:attrNameLst>
                                      </p:cBhvr>
                                      <p:tavLst>
                                        <p:tav tm="0">
                                          <p:val>
                                            <p:fltVal val="0"/>
                                          </p:val>
                                        </p:tav>
                                        <p:tav tm="100000">
                                          <p:val>
                                            <p:strVal val="#ppt_h"/>
                                          </p:val>
                                        </p:tav>
                                      </p:tavLst>
                                    </p:anim>
                                    <p:anim calcmode="lin" valueType="num">
                                      <p:cBhvr>
                                        <p:cTn id="125" dur="500" fill="hold"/>
                                        <p:tgtEl>
                                          <p:spTgt spid="20"/>
                                        </p:tgtEl>
                                        <p:attrNameLst>
                                          <p:attrName>style.rotation</p:attrName>
                                        </p:attrNameLst>
                                      </p:cBhvr>
                                      <p:tavLst>
                                        <p:tav tm="0">
                                          <p:val>
                                            <p:fltVal val="90"/>
                                          </p:val>
                                        </p:tav>
                                        <p:tav tm="100000">
                                          <p:val>
                                            <p:fltVal val="0"/>
                                          </p:val>
                                        </p:tav>
                                      </p:tavLst>
                                    </p:anim>
                                    <p:animEffect transition="in" filter="fade">
                                      <p:cBhvr>
                                        <p:cTn id="126" dur="500"/>
                                        <p:tgtEl>
                                          <p:spTgt spid="20"/>
                                        </p:tgtEl>
                                      </p:cBhvr>
                                    </p:animEffect>
                                  </p:childTnLst>
                                </p:cTn>
                              </p:par>
                              <p:par>
                                <p:cTn id="127" presetID="31" presetClass="exit" presetSubtype="0" fill="hold" nodeType="withEffect">
                                  <p:stCondLst>
                                    <p:cond delay="1400"/>
                                  </p:stCondLst>
                                  <p:iterate type="lt">
                                    <p:tmPct val="5000"/>
                                  </p:iterate>
                                  <p:childTnLst>
                                    <p:anim calcmode="lin" valueType="num">
                                      <p:cBhvr>
                                        <p:cTn id="128" dur="500"/>
                                        <p:tgtEl>
                                          <p:spTgt spid="20"/>
                                        </p:tgtEl>
                                        <p:attrNameLst>
                                          <p:attrName>ppt_w</p:attrName>
                                        </p:attrNameLst>
                                      </p:cBhvr>
                                      <p:tavLst>
                                        <p:tav tm="0">
                                          <p:val>
                                            <p:strVal val="ppt_w"/>
                                          </p:val>
                                        </p:tav>
                                        <p:tav tm="100000">
                                          <p:val>
                                            <p:fltVal val="0"/>
                                          </p:val>
                                        </p:tav>
                                      </p:tavLst>
                                    </p:anim>
                                    <p:anim calcmode="lin" valueType="num">
                                      <p:cBhvr>
                                        <p:cTn id="129" dur="500"/>
                                        <p:tgtEl>
                                          <p:spTgt spid="20"/>
                                        </p:tgtEl>
                                        <p:attrNameLst>
                                          <p:attrName>ppt_h</p:attrName>
                                        </p:attrNameLst>
                                      </p:cBhvr>
                                      <p:tavLst>
                                        <p:tav tm="0">
                                          <p:val>
                                            <p:strVal val="ppt_h"/>
                                          </p:val>
                                        </p:tav>
                                        <p:tav tm="100000">
                                          <p:val>
                                            <p:fltVal val="0"/>
                                          </p:val>
                                        </p:tav>
                                      </p:tavLst>
                                    </p:anim>
                                    <p:anim calcmode="lin" valueType="num">
                                      <p:cBhvr>
                                        <p:cTn id="130" dur="500"/>
                                        <p:tgtEl>
                                          <p:spTgt spid="20"/>
                                        </p:tgtEl>
                                        <p:attrNameLst>
                                          <p:attrName>style.rotation</p:attrName>
                                        </p:attrNameLst>
                                      </p:cBhvr>
                                      <p:tavLst>
                                        <p:tav tm="0">
                                          <p:val>
                                            <p:fltVal val="0"/>
                                          </p:val>
                                        </p:tav>
                                        <p:tav tm="100000">
                                          <p:val>
                                            <p:fltVal val="90"/>
                                          </p:val>
                                        </p:tav>
                                      </p:tavLst>
                                    </p:anim>
                                    <p:animEffect transition="out" filter="fade">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par>
                                <p:cTn id="133" presetID="31" presetClass="entr" presetSubtype="0" fill="hold" nodeType="withEffect">
                                  <p:stCondLst>
                                    <p:cond delay="900"/>
                                  </p:stCondLst>
                                  <p:iterate type="lt">
                                    <p:tmPct val="5000"/>
                                  </p:iterate>
                                  <p:childTnLst>
                                    <p:set>
                                      <p:cBhvr>
                                        <p:cTn id="134" dur="1" fill="hold">
                                          <p:stCondLst>
                                            <p:cond delay="0"/>
                                          </p:stCondLst>
                                        </p:cTn>
                                        <p:tgtEl>
                                          <p:spTgt spid="21"/>
                                        </p:tgtEl>
                                        <p:attrNameLst>
                                          <p:attrName>style.visibility</p:attrName>
                                        </p:attrNameLst>
                                      </p:cBhvr>
                                      <p:to>
                                        <p:strVal val="visible"/>
                                      </p:to>
                                    </p:set>
                                    <p:anim calcmode="lin" valueType="num">
                                      <p:cBhvr>
                                        <p:cTn id="135" dur="500" fill="hold"/>
                                        <p:tgtEl>
                                          <p:spTgt spid="21"/>
                                        </p:tgtEl>
                                        <p:attrNameLst>
                                          <p:attrName>ppt_w</p:attrName>
                                        </p:attrNameLst>
                                      </p:cBhvr>
                                      <p:tavLst>
                                        <p:tav tm="0">
                                          <p:val>
                                            <p:fltVal val="0"/>
                                          </p:val>
                                        </p:tav>
                                        <p:tav tm="100000">
                                          <p:val>
                                            <p:strVal val="#ppt_w"/>
                                          </p:val>
                                        </p:tav>
                                      </p:tavLst>
                                    </p:anim>
                                    <p:anim calcmode="lin" valueType="num">
                                      <p:cBhvr>
                                        <p:cTn id="136" dur="500" fill="hold"/>
                                        <p:tgtEl>
                                          <p:spTgt spid="21"/>
                                        </p:tgtEl>
                                        <p:attrNameLst>
                                          <p:attrName>ppt_h</p:attrName>
                                        </p:attrNameLst>
                                      </p:cBhvr>
                                      <p:tavLst>
                                        <p:tav tm="0">
                                          <p:val>
                                            <p:fltVal val="0"/>
                                          </p:val>
                                        </p:tav>
                                        <p:tav tm="100000">
                                          <p:val>
                                            <p:strVal val="#ppt_h"/>
                                          </p:val>
                                        </p:tav>
                                      </p:tavLst>
                                    </p:anim>
                                    <p:anim calcmode="lin" valueType="num">
                                      <p:cBhvr>
                                        <p:cTn id="137" dur="500" fill="hold"/>
                                        <p:tgtEl>
                                          <p:spTgt spid="21"/>
                                        </p:tgtEl>
                                        <p:attrNameLst>
                                          <p:attrName>style.rotation</p:attrName>
                                        </p:attrNameLst>
                                      </p:cBhvr>
                                      <p:tavLst>
                                        <p:tav tm="0">
                                          <p:val>
                                            <p:fltVal val="90"/>
                                          </p:val>
                                        </p:tav>
                                        <p:tav tm="100000">
                                          <p:val>
                                            <p:fltVal val="0"/>
                                          </p:val>
                                        </p:tav>
                                      </p:tavLst>
                                    </p:anim>
                                    <p:animEffect transition="in" filter="fade">
                                      <p:cBhvr>
                                        <p:cTn id="138" dur="500"/>
                                        <p:tgtEl>
                                          <p:spTgt spid="21"/>
                                        </p:tgtEl>
                                      </p:cBhvr>
                                    </p:animEffect>
                                  </p:childTnLst>
                                </p:cTn>
                              </p:par>
                              <p:par>
                                <p:cTn id="139" presetID="31" presetClass="exit" presetSubtype="0" fill="hold" nodeType="withEffect">
                                  <p:stCondLst>
                                    <p:cond delay="1500"/>
                                  </p:stCondLst>
                                  <p:iterate type="lt">
                                    <p:tmPct val="5000"/>
                                  </p:iterate>
                                  <p:childTnLst>
                                    <p:anim calcmode="lin" valueType="num">
                                      <p:cBhvr>
                                        <p:cTn id="140" dur="500"/>
                                        <p:tgtEl>
                                          <p:spTgt spid="21"/>
                                        </p:tgtEl>
                                        <p:attrNameLst>
                                          <p:attrName>ppt_w</p:attrName>
                                        </p:attrNameLst>
                                      </p:cBhvr>
                                      <p:tavLst>
                                        <p:tav tm="0">
                                          <p:val>
                                            <p:strVal val="ppt_w"/>
                                          </p:val>
                                        </p:tav>
                                        <p:tav tm="100000">
                                          <p:val>
                                            <p:fltVal val="0"/>
                                          </p:val>
                                        </p:tav>
                                      </p:tavLst>
                                    </p:anim>
                                    <p:anim calcmode="lin" valueType="num">
                                      <p:cBhvr>
                                        <p:cTn id="141" dur="500"/>
                                        <p:tgtEl>
                                          <p:spTgt spid="21"/>
                                        </p:tgtEl>
                                        <p:attrNameLst>
                                          <p:attrName>ppt_h</p:attrName>
                                        </p:attrNameLst>
                                      </p:cBhvr>
                                      <p:tavLst>
                                        <p:tav tm="0">
                                          <p:val>
                                            <p:strVal val="ppt_h"/>
                                          </p:val>
                                        </p:tav>
                                        <p:tav tm="100000">
                                          <p:val>
                                            <p:fltVal val="0"/>
                                          </p:val>
                                        </p:tav>
                                      </p:tavLst>
                                    </p:anim>
                                    <p:anim calcmode="lin" valueType="num">
                                      <p:cBhvr>
                                        <p:cTn id="142" dur="500"/>
                                        <p:tgtEl>
                                          <p:spTgt spid="21"/>
                                        </p:tgtEl>
                                        <p:attrNameLst>
                                          <p:attrName>style.rotation</p:attrName>
                                        </p:attrNameLst>
                                      </p:cBhvr>
                                      <p:tavLst>
                                        <p:tav tm="0">
                                          <p:val>
                                            <p:fltVal val="0"/>
                                          </p:val>
                                        </p:tav>
                                        <p:tav tm="100000">
                                          <p:val>
                                            <p:fltVal val="90"/>
                                          </p:val>
                                        </p:tav>
                                      </p:tavLst>
                                    </p:anim>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906" name="Rectangle 2"/>
          <p:cNvSpPr>
            <a:spLocks noGrp="1" noChangeArrowheads="1"/>
          </p:cNvSpPr>
          <p:nvPr>
            <p:ph type="title"/>
          </p:nvPr>
        </p:nvSpPr>
        <p:spPr>
          <a:xfrm>
            <a:off x="1524000" y="304800"/>
            <a:ext cx="7772400" cy="646331"/>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sz="36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Risk Analysis - Factors</a:t>
            </a:r>
          </a:p>
        </p:txBody>
      </p:sp>
      <p:sp>
        <p:nvSpPr>
          <p:cNvPr id="474115" name="Rectangle 3"/>
          <p:cNvSpPr>
            <a:spLocks noGrp="1" noChangeArrowheads="1"/>
          </p:cNvSpPr>
          <p:nvPr>
            <p:ph type="body" sz="half" idx="1"/>
          </p:nvPr>
        </p:nvSpPr>
        <p:spPr>
          <a:xfrm>
            <a:off x="646113" y="1538288"/>
            <a:ext cx="7670800" cy="3581400"/>
          </a:xfrm>
        </p:spPr>
        <p:txBody>
          <a:bodyPr/>
          <a:lstStyle/>
          <a:p>
            <a:pPr eaLnBrk="1" hangingPunct="1">
              <a:lnSpc>
                <a:spcPct val="90000"/>
              </a:lnSpc>
            </a:pPr>
            <a:r>
              <a:rPr lang="en-US" altLang="ja-JP" sz="2400" b="1" dirty="0" smtClean="0">
                <a:solidFill>
                  <a:schemeClr val="accent1">
                    <a:lumMod val="50000"/>
                  </a:schemeClr>
                </a:solidFill>
              </a:rPr>
              <a:t>Risk Exposure</a:t>
            </a:r>
          </a:p>
          <a:p>
            <a:pPr eaLnBrk="1" hangingPunct="1">
              <a:lnSpc>
                <a:spcPct val="90000"/>
              </a:lnSpc>
            </a:pPr>
            <a:r>
              <a:rPr lang="en-US" altLang="ja-JP" sz="2400" b="1" dirty="0" smtClean="0">
                <a:solidFill>
                  <a:schemeClr val="accent1">
                    <a:lumMod val="50000"/>
                  </a:schemeClr>
                </a:solidFill>
              </a:rPr>
              <a:t>Confidence of the risk assessment</a:t>
            </a:r>
          </a:p>
          <a:p>
            <a:pPr eaLnBrk="1" hangingPunct="1">
              <a:lnSpc>
                <a:spcPct val="90000"/>
              </a:lnSpc>
            </a:pPr>
            <a:r>
              <a:rPr lang="en-US" altLang="ja-JP" sz="2400" b="1" dirty="0" smtClean="0">
                <a:solidFill>
                  <a:schemeClr val="accent1">
                    <a:lumMod val="50000"/>
                  </a:schemeClr>
                </a:solidFill>
              </a:rPr>
              <a:t>Compound Risks</a:t>
            </a:r>
          </a:p>
          <a:p>
            <a:pPr eaLnBrk="1" hangingPunct="1">
              <a:lnSpc>
                <a:spcPct val="90000"/>
              </a:lnSpc>
            </a:pPr>
            <a:r>
              <a:rPr lang="en-US" altLang="ja-JP" sz="2400" b="1" dirty="0" smtClean="0">
                <a:solidFill>
                  <a:schemeClr val="accent1">
                    <a:lumMod val="50000"/>
                  </a:schemeClr>
                </a:solidFill>
              </a:rPr>
              <a:t>The number of Risks</a:t>
            </a:r>
          </a:p>
          <a:p>
            <a:pPr eaLnBrk="1" hangingPunct="1">
              <a:lnSpc>
                <a:spcPct val="90000"/>
              </a:lnSpc>
            </a:pPr>
            <a:r>
              <a:rPr lang="en-US" altLang="ja-JP" sz="2400" b="1" dirty="0" smtClean="0">
                <a:solidFill>
                  <a:schemeClr val="accent1">
                    <a:lumMod val="50000"/>
                  </a:schemeClr>
                </a:solidFill>
              </a:rPr>
              <a:t>Cost of Action</a:t>
            </a:r>
          </a:p>
          <a:p>
            <a:pPr lvl="1" eaLnBrk="1" hangingPunct="1">
              <a:lnSpc>
                <a:spcPct val="90000"/>
              </a:lnSpc>
            </a:pPr>
            <a:r>
              <a:rPr lang="en-US" altLang="ja-JP" sz="2400" b="1" dirty="0" smtClean="0">
                <a:solidFill>
                  <a:schemeClr val="accent1">
                    <a:lumMod val="50000"/>
                  </a:schemeClr>
                </a:solidFill>
                <a:ea typeface="+mn-ea"/>
                <a:cs typeface="+mn-cs"/>
              </a:rPr>
              <a:t>Risk Reduction Leverage – Cost Benefit</a:t>
            </a:r>
          </a:p>
        </p:txBody>
      </p:sp>
      <p:pic>
        <p:nvPicPr>
          <p:cNvPr id="474116" name="Picture 4"/>
          <p:cNvPicPr>
            <a:picLocks noGrp="1" noChangeAspect="1" noChangeArrowheads="1"/>
          </p:cNvPicPr>
          <p:nvPr>
            <p:ph sz="half" idx="2"/>
          </p:nvPr>
        </p:nvPicPr>
        <p:blipFill>
          <a:blip r:embed="rId3" cstate="print"/>
          <a:srcRect/>
          <a:stretch>
            <a:fillRect/>
          </a:stretch>
        </p:blipFill>
        <p:spPr>
          <a:xfrm>
            <a:off x="2590800" y="4038600"/>
            <a:ext cx="4040187" cy="1292225"/>
          </a:xfrm>
          <a:noFill/>
        </p:spPr>
      </p:pic>
    </p:spTree>
    <p:extLst>
      <p:ext uri="{BB962C8B-B14F-4D97-AF65-F5344CB8AC3E}">
        <p14:creationId xmlns:p14="http://schemas.microsoft.com/office/powerpoint/2010/main" val="1941833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3"/>
          <p:cNvSpPr txBox="1">
            <a:spLocks noChangeArrowheads="1"/>
          </p:cNvSpPr>
          <p:nvPr/>
        </p:nvSpPr>
        <p:spPr bwMode="auto">
          <a:xfrm>
            <a:off x="3470275" y="3308350"/>
            <a:ext cx="2223686" cy="701731"/>
          </a:xfrm>
          <a:prstGeom prst="rect">
            <a:avLst/>
          </a:prstGeom>
          <a:noFill/>
          <a:ln w="9525">
            <a:noFill/>
            <a:miter lim="800000"/>
            <a:headEnd/>
            <a:tailEnd/>
          </a:ln>
        </p:spPr>
        <p:txBody>
          <a:bodyPr wrap="none">
            <a:spAutoFit/>
          </a:bodyPr>
          <a:lstStyle/>
          <a:p>
            <a:pPr eaLnBrk="0" hangingPunct="0">
              <a:spcBef>
                <a:spcPct val="20000"/>
              </a:spcBef>
            </a:pPr>
            <a:r>
              <a:rPr lang="en-US" sz="1800" b="1">
                <a:solidFill>
                  <a:schemeClr val="accent1">
                    <a:lumMod val="50000"/>
                  </a:schemeClr>
                </a:solidFill>
              </a:rPr>
              <a:t>Mitigation </a:t>
            </a:r>
          </a:p>
          <a:p>
            <a:pPr eaLnBrk="0" hangingPunct="0">
              <a:spcBef>
                <a:spcPct val="20000"/>
              </a:spcBef>
            </a:pPr>
            <a:r>
              <a:rPr lang="en-US" sz="1800" b="1" i="1">
                <a:solidFill>
                  <a:schemeClr val="accent1">
                    <a:lumMod val="50000"/>
                  </a:schemeClr>
                </a:solidFill>
              </a:rPr>
              <a:t>(Corrective action)</a:t>
            </a:r>
            <a:endParaRPr lang="en-US" sz="1800" b="1">
              <a:solidFill>
                <a:schemeClr val="accent1">
                  <a:lumMod val="50000"/>
                </a:schemeClr>
              </a:solidFill>
            </a:endParaRPr>
          </a:p>
        </p:txBody>
      </p:sp>
      <p:graphicFrame>
        <p:nvGraphicFramePr>
          <p:cNvPr id="58370" name="Object 4"/>
          <p:cNvGraphicFramePr>
            <a:graphicFrameLocks noChangeAspect="1"/>
          </p:cNvGraphicFramePr>
          <p:nvPr/>
        </p:nvGraphicFramePr>
        <p:xfrm>
          <a:off x="3581400" y="1676400"/>
          <a:ext cx="1500188" cy="1524000"/>
        </p:xfrm>
        <a:graphic>
          <a:graphicData uri="http://schemas.openxmlformats.org/presentationml/2006/ole">
            <mc:AlternateContent xmlns:mc="http://schemas.openxmlformats.org/markup-compatibility/2006">
              <mc:Choice xmlns:v="urn:schemas-microsoft-com:vml" Requires="v">
                <p:oleObj spid="_x0000_s18434" name="Clip" r:id="rId4" imgW="1790280" imgH="1819440" progId="">
                  <p:embed/>
                </p:oleObj>
              </mc:Choice>
              <mc:Fallback>
                <p:oleObj name="Clip" r:id="rId4" imgW="1790280" imgH="18194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676400"/>
                        <a:ext cx="1500188"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70213" name="Object 5"/>
          <p:cNvGraphicFramePr>
            <a:graphicFrameLocks noChangeAspect="1"/>
          </p:cNvGraphicFramePr>
          <p:nvPr/>
        </p:nvGraphicFramePr>
        <p:xfrm>
          <a:off x="685800" y="2286000"/>
          <a:ext cx="1584325" cy="1981200"/>
        </p:xfrm>
        <a:graphic>
          <a:graphicData uri="http://schemas.openxmlformats.org/presentationml/2006/ole">
            <mc:AlternateContent xmlns:mc="http://schemas.openxmlformats.org/markup-compatibility/2006">
              <mc:Choice xmlns:v="urn:schemas-microsoft-com:vml" Requires="v">
                <p:oleObj spid="_x0000_s18435" name="Clip" r:id="rId6" imgW="1459080" imgH="1824840" progId="">
                  <p:embed/>
                </p:oleObj>
              </mc:Choice>
              <mc:Fallback>
                <p:oleObj name="Clip" r:id="rId6" imgW="1459080" imgH="18248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286000"/>
                        <a:ext cx="1584325"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4" name="Text Box 6"/>
          <p:cNvSpPr txBox="1">
            <a:spLocks noChangeArrowheads="1"/>
          </p:cNvSpPr>
          <p:nvPr/>
        </p:nvSpPr>
        <p:spPr bwMode="auto">
          <a:xfrm>
            <a:off x="609600" y="4343400"/>
            <a:ext cx="1531188" cy="701731"/>
          </a:xfrm>
          <a:prstGeom prst="rect">
            <a:avLst/>
          </a:prstGeom>
          <a:noFill/>
          <a:ln w="9525">
            <a:noFill/>
            <a:miter lim="800000"/>
            <a:headEnd/>
            <a:tailEnd/>
          </a:ln>
        </p:spPr>
        <p:txBody>
          <a:bodyPr wrap="none">
            <a:spAutoFit/>
          </a:bodyPr>
          <a:lstStyle/>
          <a:p>
            <a:pPr eaLnBrk="0" hangingPunct="0">
              <a:spcBef>
                <a:spcPct val="20000"/>
              </a:spcBef>
            </a:pPr>
            <a:r>
              <a:rPr lang="en-US" sz="1800" b="1">
                <a:solidFill>
                  <a:schemeClr val="accent1">
                    <a:lumMod val="50000"/>
                  </a:schemeClr>
                </a:solidFill>
              </a:rPr>
              <a:t>Avoidance </a:t>
            </a:r>
          </a:p>
          <a:p>
            <a:pPr eaLnBrk="0" hangingPunct="0">
              <a:spcBef>
                <a:spcPct val="20000"/>
              </a:spcBef>
            </a:pPr>
            <a:r>
              <a:rPr lang="en-US" sz="1800" b="1" i="1">
                <a:solidFill>
                  <a:schemeClr val="accent1">
                    <a:lumMod val="50000"/>
                  </a:schemeClr>
                </a:solidFill>
              </a:rPr>
              <a:t>(Prevention)</a:t>
            </a:r>
            <a:endParaRPr lang="en-US" sz="1800" b="1">
              <a:solidFill>
                <a:schemeClr val="accent1">
                  <a:lumMod val="50000"/>
                </a:schemeClr>
              </a:solidFill>
            </a:endParaRPr>
          </a:p>
        </p:txBody>
      </p:sp>
      <p:sp>
        <p:nvSpPr>
          <p:cNvPr id="58375" name="Text Box 7"/>
          <p:cNvSpPr txBox="1">
            <a:spLocks noChangeArrowheads="1"/>
          </p:cNvSpPr>
          <p:nvPr/>
        </p:nvSpPr>
        <p:spPr bwMode="auto">
          <a:xfrm>
            <a:off x="6248400" y="4191000"/>
            <a:ext cx="2775119" cy="701731"/>
          </a:xfrm>
          <a:prstGeom prst="rect">
            <a:avLst/>
          </a:prstGeom>
          <a:noFill/>
          <a:ln w="9525">
            <a:noFill/>
            <a:miter lim="800000"/>
            <a:headEnd/>
            <a:tailEnd/>
          </a:ln>
        </p:spPr>
        <p:txBody>
          <a:bodyPr wrap="none">
            <a:spAutoFit/>
          </a:bodyPr>
          <a:lstStyle/>
          <a:p>
            <a:pPr eaLnBrk="0" hangingPunct="0">
              <a:spcBef>
                <a:spcPct val="20000"/>
              </a:spcBef>
            </a:pPr>
            <a:r>
              <a:rPr lang="en-US" sz="1800" b="1">
                <a:solidFill>
                  <a:schemeClr val="accent1">
                    <a:lumMod val="50000"/>
                  </a:schemeClr>
                </a:solidFill>
              </a:rPr>
              <a:t>Acceptance</a:t>
            </a:r>
          </a:p>
          <a:p>
            <a:pPr eaLnBrk="0" hangingPunct="0">
              <a:spcBef>
                <a:spcPct val="20000"/>
              </a:spcBef>
            </a:pPr>
            <a:r>
              <a:rPr lang="en-US" sz="1800" b="1" i="1">
                <a:solidFill>
                  <a:schemeClr val="accent1">
                    <a:lumMod val="50000"/>
                  </a:schemeClr>
                </a:solidFill>
              </a:rPr>
              <a:t>(Accept consequences)</a:t>
            </a:r>
          </a:p>
        </p:txBody>
      </p:sp>
      <p:graphicFrame>
        <p:nvGraphicFramePr>
          <p:cNvPr id="58372" name="Object 8"/>
          <p:cNvGraphicFramePr>
            <a:graphicFrameLocks noChangeAspect="1"/>
          </p:cNvGraphicFramePr>
          <p:nvPr/>
        </p:nvGraphicFramePr>
        <p:xfrm>
          <a:off x="6629400" y="2209800"/>
          <a:ext cx="1779588" cy="1828800"/>
        </p:xfrm>
        <a:graphic>
          <a:graphicData uri="http://schemas.openxmlformats.org/presentationml/2006/ole">
            <mc:AlternateContent xmlns:mc="http://schemas.openxmlformats.org/markup-compatibility/2006">
              <mc:Choice xmlns:v="urn:schemas-microsoft-com:vml" Requires="v">
                <p:oleObj spid="_x0000_s18436" name="Clip" r:id="rId8" imgW="1782720" imgH="1832040" progId="">
                  <p:embed/>
                </p:oleObj>
              </mc:Choice>
              <mc:Fallback>
                <p:oleObj name="Clip" r:id="rId8" imgW="1782720" imgH="18320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2209800"/>
                        <a:ext cx="1779588"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8376" name="Picture 10" descr="j0156985"/>
          <p:cNvPicPr>
            <a:picLocks noChangeAspect="1" noChangeArrowheads="1"/>
          </p:cNvPicPr>
          <p:nvPr/>
        </p:nvPicPr>
        <p:blipFill>
          <a:blip r:embed="rId10" cstate="print"/>
          <a:srcRect/>
          <a:stretch>
            <a:fillRect/>
          </a:stretch>
        </p:blipFill>
        <p:spPr bwMode="auto">
          <a:xfrm>
            <a:off x="3768725" y="4038600"/>
            <a:ext cx="1606550" cy="1806575"/>
          </a:xfrm>
          <a:prstGeom prst="rect">
            <a:avLst/>
          </a:prstGeom>
          <a:noFill/>
          <a:ln w="9525">
            <a:noFill/>
            <a:miter lim="800000"/>
            <a:headEnd/>
            <a:tailEnd/>
          </a:ln>
        </p:spPr>
      </p:pic>
      <p:sp>
        <p:nvSpPr>
          <p:cNvPr id="58377" name="Text Box 11"/>
          <p:cNvSpPr txBox="1">
            <a:spLocks noChangeArrowheads="1"/>
          </p:cNvSpPr>
          <p:nvPr/>
        </p:nvSpPr>
        <p:spPr bwMode="auto">
          <a:xfrm>
            <a:off x="3536950" y="5867400"/>
            <a:ext cx="2492990" cy="701731"/>
          </a:xfrm>
          <a:prstGeom prst="rect">
            <a:avLst/>
          </a:prstGeom>
          <a:noFill/>
          <a:ln w="9525">
            <a:noFill/>
            <a:miter lim="800000"/>
            <a:headEnd/>
            <a:tailEnd/>
          </a:ln>
        </p:spPr>
        <p:txBody>
          <a:bodyPr wrap="none">
            <a:spAutoFit/>
          </a:bodyPr>
          <a:lstStyle/>
          <a:p>
            <a:pPr eaLnBrk="0" hangingPunct="0">
              <a:spcBef>
                <a:spcPct val="20000"/>
              </a:spcBef>
            </a:pPr>
            <a:r>
              <a:rPr lang="en-US" sz="1800" b="1">
                <a:solidFill>
                  <a:schemeClr val="accent1">
                    <a:lumMod val="50000"/>
                  </a:schemeClr>
                </a:solidFill>
              </a:rPr>
              <a:t>Transference</a:t>
            </a:r>
          </a:p>
          <a:p>
            <a:pPr eaLnBrk="0" hangingPunct="0">
              <a:spcBef>
                <a:spcPct val="20000"/>
              </a:spcBef>
            </a:pPr>
            <a:r>
              <a:rPr lang="en-US" sz="1800" b="1" i="1">
                <a:solidFill>
                  <a:schemeClr val="accent1">
                    <a:lumMod val="50000"/>
                  </a:schemeClr>
                </a:solidFill>
              </a:rPr>
              <a:t>(Shift Responsibility)</a:t>
            </a:r>
            <a:endParaRPr lang="en-US" sz="1800" b="1">
              <a:solidFill>
                <a:schemeClr val="accent1">
                  <a:lumMod val="50000"/>
                </a:schemeClr>
              </a:solidFill>
            </a:endParaRPr>
          </a:p>
        </p:txBody>
      </p:sp>
      <p:sp>
        <p:nvSpPr>
          <p:cNvPr id="10" name="Rectangle 3"/>
          <p:cNvSpPr>
            <a:spLocks noGrp="1" noChangeArrowheads="1"/>
          </p:cNvSpPr>
          <p:nvPr>
            <p:ph type="title"/>
          </p:nvPr>
        </p:nvSpPr>
        <p:spPr>
          <a:xfrm>
            <a:off x="870119" y="136293"/>
            <a:ext cx="8153400" cy="584775"/>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sz="32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Risk Response Strategies (-</a:t>
            </a:r>
            <a:r>
              <a:rPr lang="en-US" sz="3200" kern="1200" dirty="0" err="1"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ive</a:t>
            </a:r>
            <a:r>
              <a:rPr lang="en-US" sz="32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a:t>
            </a:r>
          </a:p>
        </p:txBody>
      </p:sp>
    </p:spTree>
    <p:extLst>
      <p:ext uri="{BB962C8B-B14F-4D97-AF65-F5344CB8AC3E}">
        <p14:creationId xmlns:p14="http://schemas.microsoft.com/office/powerpoint/2010/main" val="1563854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270213"/>
                                        </p:tgtEl>
                                        <p:attrNameLst>
                                          <p:attrName>style.visibility</p:attrName>
                                        </p:attrNameLst>
                                      </p:cBhvr>
                                      <p:to>
                                        <p:strVal val="visible"/>
                                      </p:to>
                                    </p:set>
                                    <p:animEffect transition="in" filter="barn(outVertical)">
                                      <p:cBhvr>
                                        <p:cTn id="7" dur="500"/>
                                        <p:tgtEl>
                                          <p:spTgt spid="2270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772400" cy="523220"/>
          </a:xfrm>
        </p:spPr>
        <p:txBody>
          <a:bodyPr/>
          <a:lstStyle/>
          <a:p>
            <a:r>
              <a:rPr lang="en-US" dirty="0" smtClean="0"/>
              <a:t>RISK RESPONSE STRATEGIES</a:t>
            </a:r>
            <a:endParaRPr lang="en-GB" dirty="0"/>
          </a:p>
        </p:txBody>
      </p:sp>
      <p:sp>
        <p:nvSpPr>
          <p:cNvPr id="6" name="Rectangle 3"/>
          <p:cNvSpPr txBox="1">
            <a:spLocks noChangeArrowheads="1"/>
          </p:cNvSpPr>
          <p:nvPr/>
        </p:nvSpPr>
        <p:spPr>
          <a:xfrm>
            <a:off x="646113" y="1538288"/>
            <a:ext cx="7670800" cy="4915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nSpc>
                <a:spcPct val="90000"/>
              </a:lnSpc>
              <a:buNone/>
            </a:pPr>
            <a:r>
              <a:rPr lang="en-US" altLang="ja-JP" sz="2400" dirty="0" smtClean="0">
                <a:solidFill>
                  <a:schemeClr val="accent1">
                    <a:lumMod val="50000"/>
                  </a:schemeClr>
                </a:solidFill>
              </a:rPr>
              <a:t>NEGATIVE STRATEGIES</a:t>
            </a:r>
          </a:p>
          <a:p>
            <a:pPr>
              <a:lnSpc>
                <a:spcPct val="90000"/>
              </a:lnSpc>
            </a:pPr>
            <a:r>
              <a:rPr lang="en-US" altLang="ja-JP" sz="2400" dirty="0" smtClean="0">
                <a:solidFill>
                  <a:schemeClr val="accent1">
                    <a:lumMod val="50000"/>
                  </a:schemeClr>
                </a:solidFill>
              </a:rPr>
              <a:t>AVOID</a:t>
            </a:r>
          </a:p>
          <a:p>
            <a:pPr>
              <a:lnSpc>
                <a:spcPct val="90000"/>
              </a:lnSpc>
            </a:pPr>
            <a:r>
              <a:rPr lang="en-US" altLang="ja-JP" sz="2400" b="1" dirty="0" smtClean="0">
                <a:solidFill>
                  <a:schemeClr val="accent1">
                    <a:lumMod val="50000"/>
                  </a:schemeClr>
                </a:solidFill>
                <a:cs typeface="+mn-cs"/>
              </a:rPr>
              <a:t>TRANSFER</a:t>
            </a:r>
          </a:p>
          <a:p>
            <a:pPr>
              <a:lnSpc>
                <a:spcPct val="90000"/>
              </a:lnSpc>
            </a:pPr>
            <a:r>
              <a:rPr lang="en-US" altLang="ja-JP" sz="2400" dirty="0" smtClean="0">
                <a:solidFill>
                  <a:schemeClr val="accent1">
                    <a:lumMod val="50000"/>
                  </a:schemeClr>
                </a:solidFill>
                <a:cs typeface="+mn-cs"/>
              </a:rPr>
              <a:t>MITIGATE</a:t>
            </a:r>
          </a:p>
          <a:p>
            <a:pPr>
              <a:lnSpc>
                <a:spcPct val="90000"/>
              </a:lnSpc>
            </a:pPr>
            <a:r>
              <a:rPr lang="en-US" altLang="ja-JP" sz="2400" b="1" dirty="0" smtClean="0">
                <a:solidFill>
                  <a:schemeClr val="accent1">
                    <a:lumMod val="50000"/>
                  </a:schemeClr>
                </a:solidFill>
                <a:cs typeface="+mn-cs"/>
              </a:rPr>
              <a:t>ACCEPT</a:t>
            </a:r>
          </a:p>
          <a:p>
            <a:pPr marL="0" indent="0">
              <a:lnSpc>
                <a:spcPct val="90000"/>
              </a:lnSpc>
              <a:buNone/>
            </a:pPr>
            <a:r>
              <a:rPr lang="en-US" altLang="ja-JP" sz="2400" dirty="0" smtClean="0">
                <a:solidFill>
                  <a:schemeClr val="accent1">
                    <a:lumMod val="50000"/>
                  </a:schemeClr>
                </a:solidFill>
                <a:cs typeface="+mn-cs"/>
              </a:rPr>
              <a:t>POSITIVE STRATEGIES</a:t>
            </a:r>
          </a:p>
          <a:p>
            <a:pPr>
              <a:lnSpc>
                <a:spcPct val="90000"/>
              </a:lnSpc>
            </a:pPr>
            <a:r>
              <a:rPr lang="en-US" altLang="ja-JP" sz="2400" b="1" dirty="0" smtClean="0">
                <a:solidFill>
                  <a:schemeClr val="accent1">
                    <a:lumMod val="50000"/>
                  </a:schemeClr>
                </a:solidFill>
                <a:cs typeface="+mn-cs"/>
              </a:rPr>
              <a:t>ENHANCE</a:t>
            </a:r>
            <a:endParaRPr lang="en-US" altLang="ja-JP" sz="2400" b="1" dirty="0" smtClean="0">
              <a:solidFill>
                <a:schemeClr val="accent1">
                  <a:lumMod val="50000"/>
                </a:schemeClr>
              </a:solidFill>
              <a:cs typeface="+mn-cs"/>
            </a:endParaRPr>
          </a:p>
          <a:p>
            <a:pPr>
              <a:lnSpc>
                <a:spcPct val="90000"/>
              </a:lnSpc>
            </a:pPr>
            <a:r>
              <a:rPr lang="en-US" altLang="ja-JP" sz="2400" dirty="0" smtClean="0">
                <a:solidFill>
                  <a:schemeClr val="accent1">
                    <a:lumMod val="50000"/>
                  </a:schemeClr>
                </a:solidFill>
                <a:cs typeface="+mn-cs"/>
              </a:rPr>
              <a:t>SHARE </a:t>
            </a:r>
          </a:p>
          <a:p>
            <a:pPr>
              <a:lnSpc>
                <a:spcPct val="90000"/>
              </a:lnSpc>
            </a:pPr>
            <a:r>
              <a:rPr lang="en-US" altLang="ja-JP" sz="2400" dirty="0">
                <a:solidFill>
                  <a:schemeClr val="accent1">
                    <a:lumMod val="50000"/>
                  </a:schemeClr>
                </a:solidFill>
                <a:cs typeface="+mn-cs"/>
              </a:rPr>
              <a:t>EXPLOIT</a:t>
            </a:r>
          </a:p>
          <a:p>
            <a:pPr>
              <a:lnSpc>
                <a:spcPct val="90000"/>
              </a:lnSpc>
            </a:pPr>
            <a:r>
              <a:rPr lang="en-US" altLang="ja-JP" sz="2400" dirty="0" smtClean="0">
                <a:solidFill>
                  <a:schemeClr val="accent1">
                    <a:lumMod val="50000"/>
                  </a:schemeClr>
                </a:solidFill>
                <a:cs typeface="+mn-cs"/>
              </a:rPr>
              <a:t>ACCEPT</a:t>
            </a:r>
            <a:endParaRPr lang="en-US" altLang="ja-JP" sz="2400" b="1" dirty="0" smtClean="0">
              <a:solidFill>
                <a:schemeClr val="accent1">
                  <a:lumMod val="50000"/>
                </a:schemeClr>
              </a:solidFill>
              <a:cs typeface="+mn-cs"/>
            </a:endParaRPr>
          </a:p>
        </p:txBody>
      </p:sp>
    </p:spTree>
    <p:extLst>
      <p:ext uri="{BB962C8B-B14F-4D97-AF65-F5344CB8AC3E}">
        <p14:creationId xmlns:p14="http://schemas.microsoft.com/office/powerpoint/2010/main" val="4046508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9187" name="Rectangle 3"/>
          <p:cNvSpPr>
            <a:spLocks noChangeArrowheads="1"/>
          </p:cNvSpPr>
          <p:nvPr/>
        </p:nvSpPr>
        <p:spPr bwMode="auto">
          <a:xfrm>
            <a:off x="1916574" y="1170082"/>
            <a:ext cx="5722016" cy="276999"/>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800" i="1" dirty="0"/>
              <a:t>Results from a Monte Carlo Simulation of a Project Schedule</a:t>
            </a:r>
            <a:endParaRPr lang="en-US" sz="1800" i="1" dirty="0">
              <a:latin typeface="Times New Roman" pitchFamily="18" charset="0"/>
            </a:endParaRPr>
          </a:p>
        </p:txBody>
      </p:sp>
      <p:grpSp>
        <p:nvGrpSpPr>
          <p:cNvPr id="2" name="Group 4"/>
          <p:cNvGrpSpPr>
            <a:grpSpLocks/>
          </p:cNvGrpSpPr>
          <p:nvPr/>
        </p:nvGrpSpPr>
        <p:grpSpPr bwMode="auto">
          <a:xfrm>
            <a:off x="760413" y="1620837"/>
            <a:ext cx="7543801" cy="3790951"/>
            <a:chOff x="479" y="1170"/>
            <a:chExt cx="4752" cy="2388"/>
          </a:xfrm>
        </p:grpSpPr>
        <p:sp>
          <p:nvSpPr>
            <p:cNvPr id="475141" name="Rectangle 5"/>
            <p:cNvSpPr>
              <a:spLocks noChangeArrowheads="1"/>
            </p:cNvSpPr>
            <p:nvPr/>
          </p:nvSpPr>
          <p:spPr bwMode="auto">
            <a:xfrm>
              <a:off x="2216" y="3384"/>
              <a:ext cx="1452" cy="174"/>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800"/>
                <a:t>Days After Project Start</a:t>
              </a:r>
              <a:endParaRPr lang="en-US" sz="2400" b="0">
                <a:latin typeface="Times New Roman" pitchFamily="18" charset="0"/>
              </a:endParaRPr>
            </a:p>
          </p:txBody>
        </p:sp>
        <p:sp>
          <p:nvSpPr>
            <p:cNvPr id="475142" name="Rectangle 6"/>
            <p:cNvSpPr>
              <a:spLocks noChangeArrowheads="1"/>
            </p:cNvSpPr>
            <p:nvPr/>
          </p:nvSpPr>
          <p:spPr bwMode="auto">
            <a:xfrm>
              <a:off x="861" y="1218"/>
              <a:ext cx="4298" cy="1935"/>
            </a:xfrm>
            <a:prstGeom prst="rect">
              <a:avLst/>
            </a:prstGeom>
            <a:solidFill>
              <a:srgbClr val="FFFFFF"/>
            </a:solidFill>
            <a:ln w="9525">
              <a:noFill/>
              <a:miter lim="800000"/>
              <a:headEnd/>
              <a:tailEnd/>
            </a:ln>
          </p:spPr>
          <p:txBody>
            <a:bodyPr/>
            <a:lstStyle/>
            <a:p>
              <a:endParaRPr lang="ur-PK"/>
            </a:p>
          </p:txBody>
        </p:sp>
        <p:sp>
          <p:nvSpPr>
            <p:cNvPr id="475143" name="Line 7"/>
            <p:cNvSpPr>
              <a:spLocks noChangeShapeType="1"/>
            </p:cNvSpPr>
            <p:nvPr/>
          </p:nvSpPr>
          <p:spPr bwMode="auto">
            <a:xfrm>
              <a:off x="861" y="2957"/>
              <a:ext cx="4298" cy="1"/>
            </a:xfrm>
            <a:prstGeom prst="line">
              <a:avLst/>
            </a:prstGeom>
            <a:noFill/>
            <a:ln w="9525">
              <a:solidFill>
                <a:srgbClr val="000000"/>
              </a:solidFill>
              <a:round/>
              <a:headEnd/>
              <a:tailEnd/>
            </a:ln>
          </p:spPr>
          <p:txBody>
            <a:bodyPr/>
            <a:lstStyle/>
            <a:p>
              <a:endParaRPr lang="en-US"/>
            </a:p>
          </p:txBody>
        </p:sp>
        <p:sp>
          <p:nvSpPr>
            <p:cNvPr id="475144" name="Line 8"/>
            <p:cNvSpPr>
              <a:spLocks noChangeShapeType="1"/>
            </p:cNvSpPr>
            <p:nvPr/>
          </p:nvSpPr>
          <p:spPr bwMode="auto">
            <a:xfrm>
              <a:off x="861" y="2768"/>
              <a:ext cx="4298" cy="1"/>
            </a:xfrm>
            <a:prstGeom prst="line">
              <a:avLst/>
            </a:prstGeom>
            <a:noFill/>
            <a:ln w="9525">
              <a:solidFill>
                <a:srgbClr val="000000"/>
              </a:solidFill>
              <a:round/>
              <a:headEnd/>
              <a:tailEnd/>
            </a:ln>
          </p:spPr>
          <p:txBody>
            <a:bodyPr/>
            <a:lstStyle/>
            <a:p>
              <a:endParaRPr lang="en-US"/>
            </a:p>
          </p:txBody>
        </p:sp>
        <p:sp>
          <p:nvSpPr>
            <p:cNvPr id="475145" name="Line 9"/>
            <p:cNvSpPr>
              <a:spLocks noChangeShapeType="1"/>
            </p:cNvSpPr>
            <p:nvPr/>
          </p:nvSpPr>
          <p:spPr bwMode="auto">
            <a:xfrm>
              <a:off x="861" y="2573"/>
              <a:ext cx="4298" cy="1"/>
            </a:xfrm>
            <a:prstGeom prst="line">
              <a:avLst/>
            </a:prstGeom>
            <a:noFill/>
            <a:ln w="9525">
              <a:solidFill>
                <a:srgbClr val="000000"/>
              </a:solidFill>
              <a:round/>
              <a:headEnd/>
              <a:tailEnd/>
            </a:ln>
          </p:spPr>
          <p:txBody>
            <a:bodyPr/>
            <a:lstStyle/>
            <a:p>
              <a:endParaRPr lang="en-US"/>
            </a:p>
          </p:txBody>
        </p:sp>
        <p:sp>
          <p:nvSpPr>
            <p:cNvPr id="475146" name="Line 10"/>
            <p:cNvSpPr>
              <a:spLocks noChangeShapeType="1"/>
            </p:cNvSpPr>
            <p:nvPr/>
          </p:nvSpPr>
          <p:spPr bwMode="auto">
            <a:xfrm>
              <a:off x="861" y="2377"/>
              <a:ext cx="4298" cy="1"/>
            </a:xfrm>
            <a:prstGeom prst="line">
              <a:avLst/>
            </a:prstGeom>
            <a:noFill/>
            <a:ln w="9525">
              <a:solidFill>
                <a:srgbClr val="000000"/>
              </a:solidFill>
              <a:round/>
              <a:headEnd/>
              <a:tailEnd/>
            </a:ln>
          </p:spPr>
          <p:txBody>
            <a:bodyPr/>
            <a:lstStyle/>
            <a:p>
              <a:endParaRPr lang="en-US"/>
            </a:p>
          </p:txBody>
        </p:sp>
        <p:sp>
          <p:nvSpPr>
            <p:cNvPr id="475147" name="Line 11"/>
            <p:cNvSpPr>
              <a:spLocks noChangeShapeType="1"/>
            </p:cNvSpPr>
            <p:nvPr/>
          </p:nvSpPr>
          <p:spPr bwMode="auto">
            <a:xfrm>
              <a:off x="861" y="2189"/>
              <a:ext cx="4298" cy="1"/>
            </a:xfrm>
            <a:prstGeom prst="line">
              <a:avLst/>
            </a:prstGeom>
            <a:noFill/>
            <a:ln w="9525">
              <a:solidFill>
                <a:srgbClr val="000000"/>
              </a:solidFill>
              <a:round/>
              <a:headEnd/>
              <a:tailEnd/>
            </a:ln>
          </p:spPr>
          <p:txBody>
            <a:bodyPr/>
            <a:lstStyle/>
            <a:p>
              <a:endParaRPr lang="en-US"/>
            </a:p>
          </p:txBody>
        </p:sp>
        <p:sp>
          <p:nvSpPr>
            <p:cNvPr id="475148" name="Line 12"/>
            <p:cNvSpPr>
              <a:spLocks noChangeShapeType="1"/>
            </p:cNvSpPr>
            <p:nvPr/>
          </p:nvSpPr>
          <p:spPr bwMode="auto">
            <a:xfrm>
              <a:off x="861" y="1994"/>
              <a:ext cx="4298" cy="1"/>
            </a:xfrm>
            <a:prstGeom prst="line">
              <a:avLst/>
            </a:prstGeom>
            <a:noFill/>
            <a:ln w="9525">
              <a:solidFill>
                <a:srgbClr val="000000"/>
              </a:solidFill>
              <a:round/>
              <a:headEnd/>
              <a:tailEnd/>
            </a:ln>
          </p:spPr>
          <p:txBody>
            <a:bodyPr/>
            <a:lstStyle/>
            <a:p>
              <a:endParaRPr lang="en-US"/>
            </a:p>
          </p:txBody>
        </p:sp>
        <p:sp>
          <p:nvSpPr>
            <p:cNvPr id="475149" name="Line 13"/>
            <p:cNvSpPr>
              <a:spLocks noChangeShapeType="1"/>
            </p:cNvSpPr>
            <p:nvPr/>
          </p:nvSpPr>
          <p:spPr bwMode="auto">
            <a:xfrm>
              <a:off x="861" y="1798"/>
              <a:ext cx="4298" cy="1"/>
            </a:xfrm>
            <a:prstGeom prst="line">
              <a:avLst/>
            </a:prstGeom>
            <a:noFill/>
            <a:ln w="9525">
              <a:solidFill>
                <a:srgbClr val="000000"/>
              </a:solidFill>
              <a:round/>
              <a:headEnd/>
              <a:tailEnd/>
            </a:ln>
          </p:spPr>
          <p:txBody>
            <a:bodyPr/>
            <a:lstStyle/>
            <a:p>
              <a:endParaRPr lang="en-US"/>
            </a:p>
          </p:txBody>
        </p:sp>
        <p:sp>
          <p:nvSpPr>
            <p:cNvPr id="475150" name="Line 14"/>
            <p:cNvSpPr>
              <a:spLocks noChangeShapeType="1"/>
            </p:cNvSpPr>
            <p:nvPr/>
          </p:nvSpPr>
          <p:spPr bwMode="auto">
            <a:xfrm>
              <a:off x="861" y="1603"/>
              <a:ext cx="4298" cy="1"/>
            </a:xfrm>
            <a:prstGeom prst="line">
              <a:avLst/>
            </a:prstGeom>
            <a:noFill/>
            <a:ln w="9525">
              <a:solidFill>
                <a:srgbClr val="000000"/>
              </a:solidFill>
              <a:round/>
              <a:headEnd/>
              <a:tailEnd/>
            </a:ln>
          </p:spPr>
          <p:txBody>
            <a:bodyPr/>
            <a:lstStyle/>
            <a:p>
              <a:endParaRPr lang="en-US"/>
            </a:p>
          </p:txBody>
        </p:sp>
        <p:sp>
          <p:nvSpPr>
            <p:cNvPr id="475151" name="Line 15"/>
            <p:cNvSpPr>
              <a:spLocks noChangeShapeType="1"/>
            </p:cNvSpPr>
            <p:nvPr/>
          </p:nvSpPr>
          <p:spPr bwMode="auto">
            <a:xfrm>
              <a:off x="861" y="1413"/>
              <a:ext cx="4298" cy="1"/>
            </a:xfrm>
            <a:prstGeom prst="line">
              <a:avLst/>
            </a:prstGeom>
            <a:noFill/>
            <a:ln w="9525">
              <a:solidFill>
                <a:srgbClr val="000000"/>
              </a:solidFill>
              <a:round/>
              <a:headEnd/>
              <a:tailEnd/>
            </a:ln>
          </p:spPr>
          <p:txBody>
            <a:bodyPr/>
            <a:lstStyle/>
            <a:p>
              <a:endParaRPr lang="en-US"/>
            </a:p>
          </p:txBody>
        </p:sp>
        <p:sp>
          <p:nvSpPr>
            <p:cNvPr id="475152" name="Line 16"/>
            <p:cNvSpPr>
              <a:spLocks noChangeShapeType="1"/>
            </p:cNvSpPr>
            <p:nvPr/>
          </p:nvSpPr>
          <p:spPr bwMode="auto">
            <a:xfrm>
              <a:off x="861" y="1218"/>
              <a:ext cx="4298" cy="1"/>
            </a:xfrm>
            <a:prstGeom prst="line">
              <a:avLst/>
            </a:prstGeom>
            <a:noFill/>
            <a:ln w="9525">
              <a:solidFill>
                <a:srgbClr val="000000"/>
              </a:solidFill>
              <a:round/>
              <a:headEnd/>
              <a:tailEnd/>
            </a:ln>
          </p:spPr>
          <p:txBody>
            <a:bodyPr/>
            <a:lstStyle/>
            <a:p>
              <a:endParaRPr lang="en-US"/>
            </a:p>
          </p:txBody>
        </p:sp>
        <p:sp>
          <p:nvSpPr>
            <p:cNvPr id="475153" name="Line 17"/>
            <p:cNvSpPr>
              <a:spLocks noChangeShapeType="1"/>
            </p:cNvSpPr>
            <p:nvPr/>
          </p:nvSpPr>
          <p:spPr bwMode="auto">
            <a:xfrm>
              <a:off x="1336" y="1218"/>
              <a:ext cx="1" cy="1935"/>
            </a:xfrm>
            <a:prstGeom prst="line">
              <a:avLst/>
            </a:prstGeom>
            <a:noFill/>
            <a:ln w="9525">
              <a:solidFill>
                <a:srgbClr val="000000"/>
              </a:solidFill>
              <a:round/>
              <a:headEnd/>
              <a:tailEnd/>
            </a:ln>
          </p:spPr>
          <p:txBody>
            <a:bodyPr/>
            <a:lstStyle/>
            <a:p>
              <a:endParaRPr lang="en-US"/>
            </a:p>
          </p:txBody>
        </p:sp>
        <p:sp>
          <p:nvSpPr>
            <p:cNvPr id="475154" name="Line 18"/>
            <p:cNvSpPr>
              <a:spLocks noChangeShapeType="1"/>
            </p:cNvSpPr>
            <p:nvPr/>
          </p:nvSpPr>
          <p:spPr bwMode="auto">
            <a:xfrm>
              <a:off x="1818" y="1218"/>
              <a:ext cx="1" cy="1935"/>
            </a:xfrm>
            <a:prstGeom prst="line">
              <a:avLst/>
            </a:prstGeom>
            <a:noFill/>
            <a:ln w="9525">
              <a:solidFill>
                <a:srgbClr val="000000"/>
              </a:solidFill>
              <a:round/>
              <a:headEnd/>
              <a:tailEnd/>
            </a:ln>
          </p:spPr>
          <p:txBody>
            <a:bodyPr/>
            <a:lstStyle/>
            <a:p>
              <a:endParaRPr lang="en-US"/>
            </a:p>
          </p:txBody>
        </p:sp>
        <p:sp>
          <p:nvSpPr>
            <p:cNvPr id="475155" name="Line 19"/>
            <p:cNvSpPr>
              <a:spLocks noChangeShapeType="1"/>
            </p:cNvSpPr>
            <p:nvPr/>
          </p:nvSpPr>
          <p:spPr bwMode="auto">
            <a:xfrm>
              <a:off x="2294" y="1218"/>
              <a:ext cx="1" cy="1935"/>
            </a:xfrm>
            <a:prstGeom prst="line">
              <a:avLst/>
            </a:prstGeom>
            <a:noFill/>
            <a:ln w="9525">
              <a:solidFill>
                <a:srgbClr val="000000"/>
              </a:solidFill>
              <a:round/>
              <a:headEnd/>
              <a:tailEnd/>
            </a:ln>
          </p:spPr>
          <p:txBody>
            <a:bodyPr/>
            <a:lstStyle/>
            <a:p>
              <a:endParaRPr lang="en-US"/>
            </a:p>
          </p:txBody>
        </p:sp>
        <p:sp>
          <p:nvSpPr>
            <p:cNvPr id="475156" name="Line 20"/>
            <p:cNvSpPr>
              <a:spLocks noChangeShapeType="1"/>
            </p:cNvSpPr>
            <p:nvPr/>
          </p:nvSpPr>
          <p:spPr bwMode="auto">
            <a:xfrm>
              <a:off x="2769" y="1218"/>
              <a:ext cx="1" cy="1935"/>
            </a:xfrm>
            <a:prstGeom prst="line">
              <a:avLst/>
            </a:prstGeom>
            <a:noFill/>
            <a:ln w="9525">
              <a:solidFill>
                <a:srgbClr val="000000"/>
              </a:solidFill>
              <a:round/>
              <a:headEnd/>
              <a:tailEnd/>
            </a:ln>
          </p:spPr>
          <p:txBody>
            <a:bodyPr/>
            <a:lstStyle/>
            <a:p>
              <a:endParaRPr lang="en-US"/>
            </a:p>
          </p:txBody>
        </p:sp>
        <p:sp>
          <p:nvSpPr>
            <p:cNvPr id="475157" name="Line 21"/>
            <p:cNvSpPr>
              <a:spLocks noChangeShapeType="1"/>
            </p:cNvSpPr>
            <p:nvPr/>
          </p:nvSpPr>
          <p:spPr bwMode="auto">
            <a:xfrm>
              <a:off x="3250" y="1218"/>
              <a:ext cx="1" cy="1935"/>
            </a:xfrm>
            <a:prstGeom prst="line">
              <a:avLst/>
            </a:prstGeom>
            <a:noFill/>
            <a:ln w="9525">
              <a:solidFill>
                <a:srgbClr val="000000"/>
              </a:solidFill>
              <a:round/>
              <a:headEnd/>
              <a:tailEnd/>
            </a:ln>
          </p:spPr>
          <p:txBody>
            <a:bodyPr/>
            <a:lstStyle/>
            <a:p>
              <a:endParaRPr lang="en-US"/>
            </a:p>
          </p:txBody>
        </p:sp>
        <p:sp>
          <p:nvSpPr>
            <p:cNvPr id="475158" name="Line 22"/>
            <p:cNvSpPr>
              <a:spLocks noChangeShapeType="1"/>
            </p:cNvSpPr>
            <p:nvPr/>
          </p:nvSpPr>
          <p:spPr bwMode="auto">
            <a:xfrm>
              <a:off x="3726" y="1218"/>
              <a:ext cx="1" cy="1935"/>
            </a:xfrm>
            <a:prstGeom prst="line">
              <a:avLst/>
            </a:prstGeom>
            <a:noFill/>
            <a:ln w="9525">
              <a:solidFill>
                <a:srgbClr val="000000"/>
              </a:solidFill>
              <a:round/>
              <a:headEnd/>
              <a:tailEnd/>
            </a:ln>
          </p:spPr>
          <p:txBody>
            <a:bodyPr/>
            <a:lstStyle/>
            <a:p>
              <a:endParaRPr lang="en-US"/>
            </a:p>
          </p:txBody>
        </p:sp>
        <p:sp>
          <p:nvSpPr>
            <p:cNvPr id="475159" name="Line 23"/>
            <p:cNvSpPr>
              <a:spLocks noChangeShapeType="1"/>
            </p:cNvSpPr>
            <p:nvPr/>
          </p:nvSpPr>
          <p:spPr bwMode="auto">
            <a:xfrm>
              <a:off x="4201" y="1218"/>
              <a:ext cx="1" cy="1935"/>
            </a:xfrm>
            <a:prstGeom prst="line">
              <a:avLst/>
            </a:prstGeom>
            <a:noFill/>
            <a:ln w="9525">
              <a:solidFill>
                <a:srgbClr val="000000"/>
              </a:solidFill>
              <a:round/>
              <a:headEnd/>
              <a:tailEnd/>
            </a:ln>
          </p:spPr>
          <p:txBody>
            <a:bodyPr/>
            <a:lstStyle/>
            <a:p>
              <a:endParaRPr lang="en-US"/>
            </a:p>
          </p:txBody>
        </p:sp>
        <p:sp>
          <p:nvSpPr>
            <p:cNvPr id="475160" name="Line 24"/>
            <p:cNvSpPr>
              <a:spLocks noChangeShapeType="1"/>
            </p:cNvSpPr>
            <p:nvPr/>
          </p:nvSpPr>
          <p:spPr bwMode="auto">
            <a:xfrm>
              <a:off x="4683" y="1218"/>
              <a:ext cx="1" cy="1935"/>
            </a:xfrm>
            <a:prstGeom prst="line">
              <a:avLst/>
            </a:prstGeom>
            <a:noFill/>
            <a:ln w="9525">
              <a:solidFill>
                <a:srgbClr val="000000"/>
              </a:solidFill>
              <a:round/>
              <a:headEnd/>
              <a:tailEnd/>
            </a:ln>
          </p:spPr>
          <p:txBody>
            <a:bodyPr/>
            <a:lstStyle/>
            <a:p>
              <a:endParaRPr lang="en-US"/>
            </a:p>
          </p:txBody>
        </p:sp>
        <p:sp>
          <p:nvSpPr>
            <p:cNvPr id="475161" name="Line 25"/>
            <p:cNvSpPr>
              <a:spLocks noChangeShapeType="1"/>
            </p:cNvSpPr>
            <p:nvPr/>
          </p:nvSpPr>
          <p:spPr bwMode="auto">
            <a:xfrm>
              <a:off x="5159" y="1218"/>
              <a:ext cx="1" cy="1935"/>
            </a:xfrm>
            <a:prstGeom prst="line">
              <a:avLst/>
            </a:prstGeom>
            <a:noFill/>
            <a:ln w="9525">
              <a:solidFill>
                <a:srgbClr val="000000"/>
              </a:solidFill>
              <a:round/>
              <a:headEnd/>
              <a:tailEnd/>
            </a:ln>
          </p:spPr>
          <p:txBody>
            <a:bodyPr/>
            <a:lstStyle/>
            <a:p>
              <a:endParaRPr lang="en-US"/>
            </a:p>
          </p:txBody>
        </p:sp>
        <p:sp>
          <p:nvSpPr>
            <p:cNvPr id="475162" name="Line 26"/>
            <p:cNvSpPr>
              <a:spLocks noChangeShapeType="1"/>
            </p:cNvSpPr>
            <p:nvPr/>
          </p:nvSpPr>
          <p:spPr bwMode="auto">
            <a:xfrm>
              <a:off x="861" y="1218"/>
              <a:ext cx="1" cy="1935"/>
            </a:xfrm>
            <a:prstGeom prst="line">
              <a:avLst/>
            </a:prstGeom>
            <a:noFill/>
            <a:ln w="9525">
              <a:solidFill>
                <a:srgbClr val="000000"/>
              </a:solidFill>
              <a:round/>
              <a:headEnd/>
              <a:tailEnd/>
            </a:ln>
          </p:spPr>
          <p:txBody>
            <a:bodyPr/>
            <a:lstStyle/>
            <a:p>
              <a:endParaRPr lang="en-US"/>
            </a:p>
          </p:txBody>
        </p:sp>
        <p:sp>
          <p:nvSpPr>
            <p:cNvPr id="475163" name="Line 27"/>
            <p:cNvSpPr>
              <a:spLocks noChangeShapeType="1"/>
            </p:cNvSpPr>
            <p:nvPr/>
          </p:nvSpPr>
          <p:spPr bwMode="auto">
            <a:xfrm>
              <a:off x="837" y="3153"/>
              <a:ext cx="47" cy="1"/>
            </a:xfrm>
            <a:prstGeom prst="line">
              <a:avLst/>
            </a:prstGeom>
            <a:noFill/>
            <a:ln w="9525">
              <a:solidFill>
                <a:srgbClr val="000000"/>
              </a:solidFill>
              <a:round/>
              <a:headEnd/>
              <a:tailEnd/>
            </a:ln>
          </p:spPr>
          <p:txBody>
            <a:bodyPr/>
            <a:lstStyle/>
            <a:p>
              <a:endParaRPr lang="en-US"/>
            </a:p>
          </p:txBody>
        </p:sp>
        <p:sp>
          <p:nvSpPr>
            <p:cNvPr id="475164" name="Line 28"/>
            <p:cNvSpPr>
              <a:spLocks noChangeShapeType="1"/>
            </p:cNvSpPr>
            <p:nvPr/>
          </p:nvSpPr>
          <p:spPr bwMode="auto">
            <a:xfrm>
              <a:off x="837" y="2957"/>
              <a:ext cx="47" cy="1"/>
            </a:xfrm>
            <a:prstGeom prst="line">
              <a:avLst/>
            </a:prstGeom>
            <a:noFill/>
            <a:ln w="9525">
              <a:solidFill>
                <a:srgbClr val="000000"/>
              </a:solidFill>
              <a:round/>
              <a:headEnd/>
              <a:tailEnd/>
            </a:ln>
          </p:spPr>
          <p:txBody>
            <a:bodyPr/>
            <a:lstStyle/>
            <a:p>
              <a:endParaRPr lang="en-US"/>
            </a:p>
          </p:txBody>
        </p:sp>
        <p:sp>
          <p:nvSpPr>
            <p:cNvPr id="475165" name="Line 29"/>
            <p:cNvSpPr>
              <a:spLocks noChangeShapeType="1"/>
            </p:cNvSpPr>
            <p:nvPr/>
          </p:nvSpPr>
          <p:spPr bwMode="auto">
            <a:xfrm>
              <a:off x="837" y="2768"/>
              <a:ext cx="47" cy="1"/>
            </a:xfrm>
            <a:prstGeom prst="line">
              <a:avLst/>
            </a:prstGeom>
            <a:noFill/>
            <a:ln w="9525">
              <a:solidFill>
                <a:srgbClr val="000000"/>
              </a:solidFill>
              <a:round/>
              <a:headEnd/>
              <a:tailEnd/>
            </a:ln>
          </p:spPr>
          <p:txBody>
            <a:bodyPr/>
            <a:lstStyle/>
            <a:p>
              <a:endParaRPr lang="en-US"/>
            </a:p>
          </p:txBody>
        </p:sp>
        <p:sp>
          <p:nvSpPr>
            <p:cNvPr id="475166" name="Line 30"/>
            <p:cNvSpPr>
              <a:spLocks noChangeShapeType="1"/>
            </p:cNvSpPr>
            <p:nvPr/>
          </p:nvSpPr>
          <p:spPr bwMode="auto">
            <a:xfrm>
              <a:off x="837" y="2573"/>
              <a:ext cx="47" cy="1"/>
            </a:xfrm>
            <a:prstGeom prst="line">
              <a:avLst/>
            </a:prstGeom>
            <a:noFill/>
            <a:ln w="9525">
              <a:solidFill>
                <a:srgbClr val="000000"/>
              </a:solidFill>
              <a:round/>
              <a:headEnd/>
              <a:tailEnd/>
            </a:ln>
          </p:spPr>
          <p:txBody>
            <a:bodyPr/>
            <a:lstStyle/>
            <a:p>
              <a:endParaRPr lang="en-US"/>
            </a:p>
          </p:txBody>
        </p:sp>
        <p:sp>
          <p:nvSpPr>
            <p:cNvPr id="475167" name="Line 31"/>
            <p:cNvSpPr>
              <a:spLocks noChangeShapeType="1"/>
            </p:cNvSpPr>
            <p:nvPr/>
          </p:nvSpPr>
          <p:spPr bwMode="auto">
            <a:xfrm>
              <a:off x="837" y="2377"/>
              <a:ext cx="47" cy="1"/>
            </a:xfrm>
            <a:prstGeom prst="line">
              <a:avLst/>
            </a:prstGeom>
            <a:noFill/>
            <a:ln w="9525">
              <a:solidFill>
                <a:srgbClr val="000000"/>
              </a:solidFill>
              <a:round/>
              <a:headEnd/>
              <a:tailEnd/>
            </a:ln>
          </p:spPr>
          <p:txBody>
            <a:bodyPr/>
            <a:lstStyle/>
            <a:p>
              <a:endParaRPr lang="en-US"/>
            </a:p>
          </p:txBody>
        </p:sp>
        <p:sp>
          <p:nvSpPr>
            <p:cNvPr id="475168" name="Line 32"/>
            <p:cNvSpPr>
              <a:spLocks noChangeShapeType="1"/>
            </p:cNvSpPr>
            <p:nvPr/>
          </p:nvSpPr>
          <p:spPr bwMode="auto">
            <a:xfrm>
              <a:off x="837" y="2189"/>
              <a:ext cx="47" cy="1"/>
            </a:xfrm>
            <a:prstGeom prst="line">
              <a:avLst/>
            </a:prstGeom>
            <a:noFill/>
            <a:ln w="9525">
              <a:solidFill>
                <a:srgbClr val="000000"/>
              </a:solidFill>
              <a:round/>
              <a:headEnd/>
              <a:tailEnd/>
            </a:ln>
          </p:spPr>
          <p:txBody>
            <a:bodyPr/>
            <a:lstStyle/>
            <a:p>
              <a:endParaRPr lang="en-US"/>
            </a:p>
          </p:txBody>
        </p:sp>
        <p:sp>
          <p:nvSpPr>
            <p:cNvPr id="475169" name="Line 33"/>
            <p:cNvSpPr>
              <a:spLocks noChangeShapeType="1"/>
            </p:cNvSpPr>
            <p:nvPr/>
          </p:nvSpPr>
          <p:spPr bwMode="auto">
            <a:xfrm>
              <a:off x="837" y="1994"/>
              <a:ext cx="47" cy="1"/>
            </a:xfrm>
            <a:prstGeom prst="line">
              <a:avLst/>
            </a:prstGeom>
            <a:noFill/>
            <a:ln w="9525">
              <a:solidFill>
                <a:srgbClr val="000000"/>
              </a:solidFill>
              <a:round/>
              <a:headEnd/>
              <a:tailEnd/>
            </a:ln>
          </p:spPr>
          <p:txBody>
            <a:bodyPr/>
            <a:lstStyle/>
            <a:p>
              <a:endParaRPr lang="en-US"/>
            </a:p>
          </p:txBody>
        </p:sp>
        <p:sp>
          <p:nvSpPr>
            <p:cNvPr id="475170" name="Line 34"/>
            <p:cNvSpPr>
              <a:spLocks noChangeShapeType="1"/>
            </p:cNvSpPr>
            <p:nvPr/>
          </p:nvSpPr>
          <p:spPr bwMode="auto">
            <a:xfrm>
              <a:off x="837" y="1798"/>
              <a:ext cx="47" cy="1"/>
            </a:xfrm>
            <a:prstGeom prst="line">
              <a:avLst/>
            </a:prstGeom>
            <a:noFill/>
            <a:ln w="9525">
              <a:solidFill>
                <a:srgbClr val="000000"/>
              </a:solidFill>
              <a:round/>
              <a:headEnd/>
              <a:tailEnd/>
            </a:ln>
          </p:spPr>
          <p:txBody>
            <a:bodyPr/>
            <a:lstStyle/>
            <a:p>
              <a:endParaRPr lang="en-US"/>
            </a:p>
          </p:txBody>
        </p:sp>
        <p:sp>
          <p:nvSpPr>
            <p:cNvPr id="475171" name="Line 35"/>
            <p:cNvSpPr>
              <a:spLocks noChangeShapeType="1"/>
            </p:cNvSpPr>
            <p:nvPr/>
          </p:nvSpPr>
          <p:spPr bwMode="auto">
            <a:xfrm>
              <a:off x="837" y="1603"/>
              <a:ext cx="47" cy="1"/>
            </a:xfrm>
            <a:prstGeom prst="line">
              <a:avLst/>
            </a:prstGeom>
            <a:noFill/>
            <a:ln w="9525">
              <a:solidFill>
                <a:srgbClr val="000000"/>
              </a:solidFill>
              <a:round/>
              <a:headEnd/>
              <a:tailEnd/>
            </a:ln>
          </p:spPr>
          <p:txBody>
            <a:bodyPr/>
            <a:lstStyle/>
            <a:p>
              <a:endParaRPr lang="en-US"/>
            </a:p>
          </p:txBody>
        </p:sp>
        <p:sp>
          <p:nvSpPr>
            <p:cNvPr id="475172" name="Line 36"/>
            <p:cNvSpPr>
              <a:spLocks noChangeShapeType="1"/>
            </p:cNvSpPr>
            <p:nvPr/>
          </p:nvSpPr>
          <p:spPr bwMode="auto">
            <a:xfrm>
              <a:off x="837" y="1413"/>
              <a:ext cx="47" cy="1"/>
            </a:xfrm>
            <a:prstGeom prst="line">
              <a:avLst/>
            </a:prstGeom>
            <a:noFill/>
            <a:ln w="9525">
              <a:solidFill>
                <a:srgbClr val="000000"/>
              </a:solidFill>
              <a:round/>
              <a:headEnd/>
              <a:tailEnd/>
            </a:ln>
          </p:spPr>
          <p:txBody>
            <a:bodyPr/>
            <a:lstStyle/>
            <a:p>
              <a:endParaRPr lang="en-US"/>
            </a:p>
          </p:txBody>
        </p:sp>
        <p:sp>
          <p:nvSpPr>
            <p:cNvPr id="475173" name="Line 37"/>
            <p:cNvSpPr>
              <a:spLocks noChangeShapeType="1"/>
            </p:cNvSpPr>
            <p:nvPr/>
          </p:nvSpPr>
          <p:spPr bwMode="auto">
            <a:xfrm>
              <a:off x="837" y="1218"/>
              <a:ext cx="47" cy="1"/>
            </a:xfrm>
            <a:prstGeom prst="line">
              <a:avLst/>
            </a:prstGeom>
            <a:noFill/>
            <a:ln w="9525">
              <a:solidFill>
                <a:srgbClr val="000000"/>
              </a:solidFill>
              <a:round/>
              <a:headEnd/>
              <a:tailEnd/>
            </a:ln>
          </p:spPr>
          <p:txBody>
            <a:bodyPr/>
            <a:lstStyle/>
            <a:p>
              <a:endParaRPr lang="en-US"/>
            </a:p>
          </p:txBody>
        </p:sp>
        <p:sp>
          <p:nvSpPr>
            <p:cNvPr id="475174" name="Line 38"/>
            <p:cNvSpPr>
              <a:spLocks noChangeShapeType="1"/>
            </p:cNvSpPr>
            <p:nvPr/>
          </p:nvSpPr>
          <p:spPr bwMode="auto">
            <a:xfrm>
              <a:off x="861" y="3153"/>
              <a:ext cx="4298" cy="1"/>
            </a:xfrm>
            <a:prstGeom prst="line">
              <a:avLst/>
            </a:prstGeom>
            <a:noFill/>
            <a:ln w="9525">
              <a:solidFill>
                <a:srgbClr val="000000"/>
              </a:solidFill>
              <a:round/>
              <a:headEnd/>
              <a:tailEnd/>
            </a:ln>
          </p:spPr>
          <p:txBody>
            <a:bodyPr/>
            <a:lstStyle/>
            <a:p>
              <a:endParaRPr lang="en-US"/>
            </a:p>
          </p:txBody>
        </p:sp>
        <p:sp>
          <p:nvSpPr>
            <p:cNvPr id="475175" name="Line 39"/>
            <p:cNvSpPr>
              <a:spLocks noChangeShapeType="1"/>
            </p:cNvSpPr>
            <p:nvPr/>
          </p:nvSpPr>
          <p:spPr bwMode="auto">
            <a:xfrm flipV="1">
              <a:off x="861" y="3129"/>
              <a:ext cx="1" cy="48"/>
            </a:xfrm>
            <a:prstGeom prst="line">
              <a:avLst/>
            </a:prstGeom>
            <a:noFill/>
            <a:ln w="9525">
              <a:solidFill>
                <a:srgbClr val="000000"/>
              </a:solidFill>
              <a:round/>
              <a:headEnd/>
              <a:tailEnd/>
            </a:ln>
          </p:spPr>
          <p:txBody>
            <a:bodyPr/>
            <a:lstStyle/>
            <a:p>
              <a:endParaRPr lang="en-US"/>
            </a:p>
          </p:txBody>
        </p:sp>
        <p:sp>
          <p:nvSpPr>
            <p:cNvPr id="475176" name="Line 40"/>
            <p:cNvSpPr>
              <a:spLocks noChangeShapeType="1"/>
            </p:cNvSpPr>
            <p:nvPr/>
          </p:nvSpPr>
          <p:spPr bwMode="auto">
            <a:xfrm flipV="1">
              <a:off x="1336" y="3129"/>
              <a:ext cx="1" cy="48"/>
            </a:xfrm>
            <a:prstGeom prst="line">
              <a:avLst/>
            </a:prstGeom>
            <a:noFill/>
            <a:ln w="9525">
              <a:solidFill>
                <a:srgbClr val="000000"/>
              </a:solidFill>
              <a:round/>
              <a:headEnd/>
              <a:tailEnd/>
            </a:ln>
          </p:spPr>
          <p:txBody>
            <a:bodyPr/>
            <a:lstStyle/>
            <a:p>
              <a:endParaRPr lang="en-US"/>
            </a:p>
          </p:txBody>
        </p:sp>
        <p:sp>
          <p:nvSpPr>
            <p:cNvPr id="475177" name="Line 41"/>
            <p:cNvSpPr>
              <a:spLocks noChangeShapeType="1"/>
            </p:cNvSpPr>
            <p:nvPr/>
          </p:nvSpPr>
          <p:spPr bwMode="auto">
            <a:xfrm flipV="1">
              <a:off x="1818" y="3129"/>
              <a:ext cx="1" cy="48"/>
            </a:xfrm>
            <a:prstGeom prst="line">
              <a:avLst/>
            </a:prstGeom>
            <a:noFill/>
            <a:ln w="9525">
              <a:solidFill>
                <a:srgbClr val="000000"/>
              </a:solidFill>
              <a:round/>
              <a:headEnd/>
              <a:tailEnd/>
            </a:ln>
          </p:spPr>
          <p:txBody>
            <a:bodyPr/>
            <a:lstStyle/>
            <a:p>
              <a:endParaRPr lang="en-US"/>
            </a:p>
          </p:txBody>
        </p:sp>
        <p:sp>
          <p:nvSpPr>
            <p:cNvPr id="475178" name="Line 42"/>
            <p:cNvSpPr>
              <a:spLocks noChangeShapeType="1"/>
            </p:cNvSpPr>
            <p:nvPr/>
          </p:nvSpPr>
          <p:spPr bwMode="auto">
            <a:xfrm flipV="1">
              <a:off x="2294" y="3129"/>
              <a:ext cx="1" cy="48"/>
            </a:xfrm>
            <a:prstGeom prst="line">
              <a:avLst/>
            </a:prstGeom>
            <a:noFill/>
            <a:ln w="9525">
              <a:solidFill>
                <a:srgbClr val="000000"/>
              </a:solidFill>
              <a:round/>
              <a:headEnd/>
              <a:tailEnd/>
            </a:ln>
          </p:spPr>
          <p:txBody>
            <a:bodyPr/>
            <a:lstStyle/>
            <a:p>
              <a:endParaRPr lang="en-US"/>
            </a:p>
          </p:txBody>
        </p:sp>
        <p:sp>
          <p:nvSpPr>
            <p:cNvPr id="475179" name="Line 43"/>
            <p:cNvSpPr>
              <a:spLocks noChangeShapeType="1"/>
            </p:cNvSpPr>
            <p:nvPr/>
          </p:nvSpPr>
          <p:spPr bwMode="auto">
            <a:xfrm flipV="1">
              <a:off x="2769" y="3129"/>
              <a:ext cx="1" cy="48"/>
            </a:xfrm>
            <a:prstGeom prst="line">
              <a:avLst/>
            </a:prstGeom>
            <a:noFill/>
            <a:ln w="9525">
              <a:solidFill>
                <a:srgbClr val="000000"/>
              </a:solidFill>
              <a:round/>
              <a:headEnd/>
              <a:tailEnd/>
            </a:ln>
          </p:spPr>
          <p:txBody>
            <a:bodyPr/>
            <a:lstStyle/>
            <a:p>
              <a:endParaRPr lang="en-US"/>
            </a:p>
          </p:txBody>
        </p:sp>
        <p:sp>
          <p:nvSpPr>
            <p:cNvPr id="475180" name="Line 44"/>
            <p:cNvSpPr>
              <a:spLocks noChangeShapeType="1"/>
            </p:cNvSpPr>
            <p:nvPr/>
          </p:nvSpPr>
          <p:spPr bwMode="auto">
            <a:xfrm flipV="1">
              <a:off x="3250" y="3129"/>
              <a:ext cx="1" cy="48"/>
            </a:xfrm>
            <a:prstGeom prst="line">
              <a:avLst/>
            </a:prstGeom>
            <a:noFill/>
            <a:ln w="9525">
              <a:solidFill>
                <a:srgbClr val="000000"/>
              </a:solidFill>
              <a:round/>
              <a:headEnd/>
              <a:tailEnd/>
            </a:ln>
          </p:spPr>
          <p:txBody>
            <a:bodyPr/>
            <a:lstStyle/>
            <a:p>
              <a:endParaRPr lang="en-US"/>
            </a:p>
          </p:txBody>
        </p:sp>
        <p:sp>
          <p:nvSpPr>
            <p:cNvPr id="475181" name="Line 45"/>
            <p:cNvSpPr>
              <a:spLocks noChangeShapeType="1"/>
            </p:cNvSpPr>
            <p:nvPr/>
          </p:nvSpPr>
          <p:spPr bwMode="auto">
            <a:xfrm flipV="1">
              <a:off x="3726" y="3129"/>
              <a:ext cx="1" cy="48"/>
            </a:xfrm>
            <a:prstGeom prst="line">
              <a:avLst/>
            </a:prstGeom>
            <a:noFill/>
            <a:ln w="9525">
              <a:solidFill>
                <a:srgbClr val="000000"/>
              </a:solidFill>
              <a:round/>
              <a:headEnd/>
              <a:tailEnd/>
            </a:ln>
          </p:spPr>
          <p:txBody>
            <a:bodyPr/>
            <a:lstStyle/>
            <a:p>
              <a:endParaRPr lang="en-US"/>
            </a:p>
          </p:txBody>
        </p:sp>
        <p:sp>
          <p:nvSpPr>
            <p:cNvPr id="475182" name="Line 46"/>
            <p:cNvSpPr>
              <a:spLocks noChangeShapeType="1"/>
            </p:cNvSpPr>
            <p:nvPr/>
          </p:nvSpPr>
          <p:spPr bwMode="auto">
            <a:xfrm flipV="1">
              <a:off x="4201" y="3129"/>
              <a:ext cx="1" cy="48"/>
            </a:xfrm>
            <a:prstGeom prst="line">
              <a:avLst/>
            </a:prstGeom>
            <a:noFill/>
            <a:ln w="9525">
              <a:solidFill>
                <a:srgbClr val="000000"/>
              </a:solidFill>
              <a:round/>
              <a:headEnd/>
              <a:tailEnd/>
            </a:ln>
          </p:spPr>
          <p:txBody>
            <a:bodyPr/>
            <a:lstStyle/>
            <a:p>
              <a:endParaRPr lang="en-US"/>
            </a:p>
          </p:txBody>
        </p:sp>
        <p:sp>
          <p:nvSpPr>
            <p:cNvPr id="475183" name="Line 47"/>
            <p:cNvSpPr>
              <a:spLocks noChangeShapeType="1"/>
            </p:cNvSpPr>
            <p:nvPr/>
          </p:nvSpPr>
          <p:spPr bwMode="auto">
            <a:xfrm flipV="1">
              <a:off x="4683" y="3129"/>
              <a:ext cx="1" cy="48"/>
            </a:xfrm>
            <a:prstGeom prst="line">
              <a:avLst/>
            </a:prstGeom>
            <a:noFill/>
            <a:ln w="9525">
              <a:solidFill>
                <a:srgbClr val="000000"/>
              </a:solidFill>
              <a:round/>
              <a:headEnd/>
              <a:tailEnd/>
            </a:ln>
          </p:spPr>
          <p:txBody>
            <a:bodyPr/>
            <a:lstStyle/>
            <a:p>
              <a:endParaRPr lang="en-US"/>
            </a:p>
          </p:txBody>
        </p:sp>
        <p:sp>
          <p:nvSpPr>
            <p:cNvPr id="475184" name="Line 48"/>
            <p:cNvSpPr>
              <a:spLocks noChangeShapeType="1"/>
            </p:cNvSpPr>
            <p:nvPr/>
          </p:nvSpPr>
          <p:spPr bwMode="auto">
            <a:xfrm flipV="1">
              <a:off x="5159" y="3129"/>
              <a:ext cx="1" cy="48"/>
            </a:xfrm>
            <a:prstGeom prst="line">
              <a:avLst/>
            </a:prstGeom>
            <a:noFill/>
            <a:ln w="9525">
              <a:solidFill>
                <a:srgbClr val="000000"/>
              </a:solidFill>
              <a:round/>
              <a:headEnd/>
              <a:tailEnd/>
            </a:ln>
          </p:spPr>
          <p:txBody>
            <a:bodyPr/>
            <a:lstStyle/>
            <a:p>
              <a:endParaRPr lang="en-US"/>
            </a:p>
          </p:txBody>
        </p:sp>
        <p:sp>
          <p:nvSpPr>
            <p:cNvPr id="475185" name="Freeform 49"/>
            <p:cNvSpPr>
              <a:spLocks/>
            </p:cNvSpPr>
            <p:nvPr/>
          </p:nvSpPr>
          <p:spPr bwMode="auto">
            <a:xfrm>
              <a:off x="861" y="3056"/>
              <a:ext cx="475" cy="97"/>
            </a:xfrm>
            <a:custGeom>
              <a:avLst/>
              <a:gdLst>
                <a:gd name="T0" fmla="*/ 0 w 480"/>
                <a:gd name="T1" fmla="*/ 97 h 96"/>
                <a:gd name="T2" fmla="*/ 119 w 480"/>
                <a:gd name="T3" fmla="*/ 73 h 96"/>
                <a:gd name="T4" fmla="*/ 238 w 480"/>
                <a:gd name="T5" fmla="*/ 55 h 96"/>
                <a:gd name="T6" fmla="*/ 356 w 480"/>
                <a:gd name="T7" fmla="*/ 30 h 96"/>
                <a:gd name="T8" fmla="*/ 475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96"/>
                  </a:moveTo>
                  <a:lnTo>
                    <a:pt x="120" y="72"/>
                  </a:lnTo>
                  <a:lnTo>
                    <a:pt x="240" y="54"/>
                  </a:lnTo>
                  <a:lnTo>
                    <a:pt x="360" y="30"/>
                  </a:lnTo>
                  <a:lnTo>
                    <a:pt x="480" y="0"/>
                  </a:lnTo>
                </a:path>
              </a:pathLst>
            </a:custGeom>
            <a:noFill/>
            <a:ln w="9525">
              <a:solidFill>
                <a:srgbClr val="000000"/>
              </a:solidFill>
              <a:round/>
              <a:headEnd/>
              <a:tailEnd/>
            </a:ln>
          </p:spPr>
          <p:txBody>
            <a:bodyPr/>
            <a:lstStyle/>
            <a:p>
              <a:endParaRPr lang="en-US"/>
            </a:p>
          </p:txBody>
        </p:sp>
        <p:sp>
          <p:nvSpPr>
            <p:cNvPr id="475186" name="Freeform 50"/>
            <p:cNvSpPr>
              <a:spLocks/>
            </p:cNvSpPr>
            <p:nvPr/>
          </p:nvSpPr>
          <p:spPr bwMode="auto">
            <a:xfrm>
              <a:off x="1336" y="2860"/>
              <a:ext cx="482" cy="196"/>
            </a:xfrm>
            <a:custGeom>
              <a:avLst/>
              <a:gdLst>
                <a:gd name="T0" fmla="*/ 0 w 486"/>
                <a:gd name="T1" fmla="*/ 196 h 193"/>
                <a:gd name="T2" fmla="*/ 119 w 486"/>
                <a:gd name="T3" fmla="*/ 159 h 193"/>
                <a:gd name="T4" fmla="*/ 238 w 486"/>
                <a:gd name="T5" fmla="*/ 117 h 193"/>
                <a:gd name="T6" fmla="*/ 363 w 486"/>
                <a:gd name="T7" fmla="*/ 67 h 193"/>
                <a:gd name="T8" fmla="*/ 422 w 486"/>
                <a:gd name="T9" fmla="*/ 37 h 193"/>
                <a:gd name="T10" fmla="*/ 482 w 486"/>
                <a:gd name="T11" fmla="*/ 0 h 193"/>
                <a:gd name="T12" fmla="*/ 0 60000 65536"/>
                <a:gd name="T13" fmla="*/ 0 60000 65536"/>
                <a:gd name="T14" fmla="*/ 0 60000 65536"/>
                <a:gd name="T15" fmla="*/ 0 60000 65536"/>
                <a:gd name="T16" fmla="*/ 0 60000 65536"/>
                <a:gd name="T17" fmla="*/ 0 60000 65536"/>
                <a:gd name="T18" fmla="*/ 0 w 486"/>
                <a:gd name="T19" fmla="*/ 0 h 193"/>
                <a:gd name="T20" fmla="*/ 486 w 486"/>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486" h="193">
                  <a:moveTo>
                    <a:pt x="0" y="193"/>
                  </a:moveTo>
                  <a:lnTo>
                    <a:pt x="120" y="157"/>
                  </a:lnTo>
                  <a:lnTo>
                    <a:pt x="240" y="115"/>
                  </a:lnTo>
                  <a:lnTo>
                    <a:pt x="366" y="66"/>
                  </a:lnTo>
                  <a:lnTo>
                    <a:pt x="426" y="36"/>
                  </a:lnTo>
                  <a:lnTo>
                    <a:pt x="486" y="0"/>
                  </a:lnTo>
                </a:path>
              </a:pathLst>
            </a:custGeom>
            <a:noFill/>
            <a:ln w="9525">
              <a:solidFill>
                <a:srgbClr val="000000"/>
              </a:solidFill>
              <a:round/>
              <a:headEnd/>
              <a:tailEnd/>
            </a:ln>
          </p:spPr>
          <p:txBody>
            <a:bodyPr/>
            <a:lstStyle/>
            <a:p>
              <a:endParaRPr lang="en-US"/>
            </a:p>
          </p:txBody>
        </p:sp>
        <p:sp>
          <p:nvSpPr>
            <p:cNvPr id="475187" name="Freeform 51"/>
            <p:cNvSpPr>
              <a:spLocks/>
            </p:cNvSpPr>
            <p:nvPr/>
          </p:nvSpPr>
          <p:spPr bwMode="auto">
            <a:xfrm>
              <a:off x="1818" y="2420"/>
              <a:ext cx="476" cy="440"/>
            </a:xfrm>
            <a:custGeom>
              <a:avLst/>
              <a:gdLst>
                <a:gd name="T0" fmla="*/ 0 w 480"/>
                <a:gd name="T1" fmla="*/ 440 h 433"/>
                <a:gd name="T2" fmla="*/ 60 w 480"/>
                <a:gd name="T3" fmla="*/ 397 h 433"/>
                <a:gd name="T4" fmla="*/ 119 w 480"/>
                <a:gd name="T5" fmla="*/ 349 h 433"/>
                <a:gd name="T6" fmla="*/ 179 w 480"/>
                <a:gd name="T7" fmla="*/ 294 h 433"/>
                <a:gd name="T8" fmla="*/ 238 w 480"/>
                <a:gd name="T9" fmla="*/ 239 h 433"/>
                <a:gd name="T10" fmla="*/ 357 w 480"/>
                <a:gd name="T11" fmla="*/ 117 h 433"/>
                <a:gd name="T12" fmla="*/ 476 w 480"/>
                <a:gd name="T13" fmla="*/ 0 h 433"/>
                <a:gd name="T14" fmla="*/ 0 60000 65536"/>
                <a:gd name="T15" fmla="*/ 0 60000 65536"/>
                <a:gd name="T16" fmla="*/ 0 60000 65536"/>
                <a:gd name="T17" fmla="*/ 0 60000 65536"/>
                <a:gd name="T18" fmla="*/ 0 60000 65536"/>
                <a:gd name="T19" fmla="*/ 0 60000 65536"/>
                <a:gd name="T20" fmla="*/ 0 60000 65536"/>
                <a:gd name="T21" fmla="*/ 0 w 480"/>
                <a:gd name="T22" fmla="*/ 0 h 433"/>
                <a:gd name="T23" fmla="*/ 480 w 48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433">
                  <a:moveTo>
                    <a:pt x="0" y="433"/>
                  </a:moveTo>
                  <a:lnTo>
                    <a:pt x="60" y="391"/>
                  </a:lnTo>
                  <a:lnTo>
                    <a:pt x="120" y="343"/>
                  </a:lnTo>
                  <a:lnTo>
                    <a:pt x="180" y="289"/>
                  </a:lnTo>
                  <a:lnTo>
                    <a:pt x="240" y="235"/>
                  </a:lnTo>
                  <a:lnTo>
                    <a:pt x="360" y="115"/>
                  </a:lnTo>
                  <a:lnTo>
                    <a:pt x="480" y="0"/>
                  </a:lnTo>
                </a:path>
              </a:pathLst>
            </a:custGeom>
            <a:noFill/>
            <a:ln w="9525">
              <a:solidFill>
                <a:srgbClr val="000000"/>
              </a:solidFill>
              <a:round/>
              <a:headEnd/>
              <a:tailEnd/>
            </a:ln>
          </p:spPr>
          <p:txBody>
            <a:bodyPr/>
            <a:lstStyle/>
            <a:p>
              <a:endParaRPr lang="en-US"/>
            </a:p>
          </p:txBody>
        </p:sp>
        <p:sp>
          <p:nvSpPr>
            <p:cNvPr id="475188" name="Freeform 52"/>
            <p:cNvSpPr>
              <a:spLocks/>
            </p:cNvSpPr>
            <p:nvPr/>
          </p:nvSpPr>
          <p:spPr bwMode="auto">
            <a:xfrm>
              <a:off x="2294" y="1974"/>
              <a:ext cx="475" cy="446"/>
            </a:xfrm>
            <a:custGeom>
              <a:avLst/>
              <a:gdLst>
                <a:gd name="T0" fmla="*/ 0 w 480"/>
                <a:gd name="T1" fmla="*/ 446 h 439"/>
                <a:gd name="T2" fmla="*/ 119 w 480"/>
                <a:gd name="T3" fmla="*/ 336 h 439"/>
                <a:gd name="T4" fmla="*/ 238 w 480"/>
                <a:gd name="T5" fmla="*/ 220 h 439"/>
                <a:gd name="T6" fmla="*/ 356 w 480"/>
                <a:gd name="T7" fmla="*/ 105 h 439"/>
                <a:gd name="T8" fmla="*/ 475 w 480"/>
                <a:gd name="T9" fmla="*/ 0 h 439"/>
                <a:gd name="T10" fmla="*/ 0 60000 65536"/>
                <a:gd name="T11" fmla="*/ 0 60000 65536"/>
                <a:gd name="T12" fmla="*/ 0 60000 65536"/>
                <a:gd name="T13" fmla="*/ 0 60000 65536"/>
                <a:gd name="T14" fmla="*/ 0 60000 65536"/>
                <a:gd name="T15" fmla="*/ 0 w 480"/>
                <a:gd name="T16" fmla="*/ 0 h 439"/>
                <a:gd name="T17" fmla="*/ 480 w 480"/>
                <a:gd name="T18" fmla="*/ 439 h 439"/>
              </a:gdLst>
              <a:ahLst/>
              <a:cxnLst>
                <a:cxn ang="T10">
                  <a:pos x="T0" y="T1"/>
                </a:cxn>
                <a:cxn ang="T11">
                  <a:pos x="T2" y="T3"/>
                </a:cxn>
                <a:cxn ang="T12">
                  <a:pos x="T4" y="T5"/>
                </a:cxn>
                <a:cxn ang="T13">
                  <a:pos x="T6" y="T7"/>
                </a:cxn>
                <a:cxn ang="T14">
                  <a:pos x="T8" y="T9"/>
                </a:cxn>
              </a:cxnLst>
              <a:rect l="T15" t="T16" r="T17" b="T18"/>
              <a:pathLst>
                <a:path w="480" h="439">
                  <a:moveTo>
                    <a:pt x="0" y="439"/>
                  </a:moveTo>
                  <a:lnTo>
                    <a:pt x="120" y="331"/>
                  </a:lnTo>
                  <a:lnTo>
                    <a:pt x="240" y="217"/>
                  </a:lnTo>
                  <a:lnTo>
                    <a:pt x="360" y="103"/>
                  </a:lnTo>
                  <a:lnTo>
                    <a:pt x="480" y="0"/>
                  </a:lnTo>
                </a:path>
              </a:pathLst>
            </a:custGeom>
            <a:noFill/>
            <a:ln w="9525">
              <a:solidFill>
                <a:srgbClr val="000000"/>
              </a:solidFill>
              <a:round/>
              <a:headEnd/>
              <a:tailEnd/>
            </a:ln>
          </p:spPr>
          <p:txBody>
            <a:bodyPr/>
            <a:lstStyle/>
            <a:p>
              <a:endParaRPr lang="en-US"/>
            </a:p>
          </p:txBody>
        </p:sp>
        <p:sp>
          <p:nvSpPr>
            <p:cNvPr id="475189" name="Freeform 53"/>
            <p:cNvSpPr>
              <a:spLocks/>
            </p:cNvSpPr>
            <p:nvPr/>
          </p:nvSpPr>
          <p:spPr bwMode="auto">
            <a:xfrm>
              <a:off x="2769" y="1603"/>
              <a:ext cx="481" cy="371"/>
            </a:xfrm>
            <a:custGeom>
              <a:avLst/>
              <a:gdLst>
                <a:gd name="T0" fmla="*/ 0 w 485"/>
                <a:gd name="T1" fmla="*/ 371 h 366"/>
                <a:gd name="T2" fmla="*/ 118 w 485"/>
                <a:gd name="T3" fmla="*/ 268 h 366"/>
                <a:gd name="T4" fmla="*/ 237 w 485"/>
                <a:gd name="T5" fmla="*/ 170 h 366"/>
                <a:gd name="T6" fmla="*/ 362 w 485"/>
                <a:gd name="T7" fmla="*/ 79 h 366"/>
                <a:gd name="T8" fmla="*/ 481 w 485"/>
                <a:gd name="T9" fmla="*/ 0 h 366"/>
                <a:gd name="T10" fmla="*/ 0 60000 65536"/>
                <a:gd name="T11" fmla="*/ 0 60000 65536"/>
                <a:gd name="T12" fmla="*/ 0 60000 65536"/>
                <a:gd name="T13" fmla="*/ 0 60000 65536"/>
                <a:gd name="T14" fmla="*/ 0 60000 65536"/>
                <a:gd name="T15" fmla="*/ 0 w 485"/>
                <a:gd name="T16" fmla="*/ 0 h 366"/>
                <a:gd name="T17" fmla="*/ 485 w 485"/>
                <a:gd name="T18" fmla="*/ 366 h 366"/>
              </a:gdLst>
              <a:ahLst/>
              <a:cxnLst>
                <a:cxn ang="T10">
                  <a:pos x="T0" y="T1"/>
                </a:cxn>
                <a:cxn ang="T11">
                  <a:pos x="T2" y="T3"/>
                </a:cxn>
                <a:cxn ang="T12">
                  <a:pos x="T4" y="T5"/>
                </a:cxn>
                <a:cxn ang="T13">
                  <a:pos x="T6" y="T7"/>
                </a:cxn>
                <a:cxn ang="T14">
                  <a:pos x="T8" y="T9"/>
                </a:cxn>
              </a:cxnLst>
              <a:rect l="T15" t="T16" r="T17" b="T18"/>
              <a:pathLst>
                <a:path w="485" h="366">
                  <a:moveTo>
                    <a:pt x="0" y="366"/>
                  </a:moveTo>
                  <a:lnTo>
                    <a:pt x="119" y="264"/>
                  </a:lnTo>
                  <a:lnTo>
                    <a:pt x="239" y="168"/>
                  </a:lnTo>
                  <a:lnTo>
                    <a:pt x="365" y="78"/>
                  </a:lnTo>
                  <a:lnTo>
                    <a:pt x="485" y="0"/>
                  </a:lnTo>
                </a:path>
              </a:pathLst>
            </a:custGeom>
            <a:noFill/>
            <a:ln w="9525">
              <a:solidFill>
                <a:srgbClr val="000000"/>
              </a:solidFill>
              <a:round/>
              <a:headEnd/>
              <a:tailEnd/>
            </a:ln>
          </p:spPr>
          <p:txBody>
            <a:bodyPr/>
            <a:lstStyle/>
            <a:p>
              <a:endParaRPr lang="en-US"/>
            </a:p>
          </p:txBody>
        </p:sp>
        <p:sp>
          <p:nvSpPr>
            <p:cNvPr id="475190" name="Freeform 54"/>
            <p:cNvSpPr>
              <a:spLocks/>
            </p:cNvSpPr>
            <p:nvPr/>
          </p:nvSpPr>
          <p:spPr bwMode="auto">
            <a:xfrm>
              <a:off x="3250" y="1371"/>
              <a:ext cx="476" cy="232"/>
            </a:xfrm>
            <a:custGeom>
              <a:avLst/>
              <a:gdLst>
                <a:gd name="T0" fmla="*/ 0 w 480"/>
                <a:gd name="T1" fmla="*/ 232 h 229"/>
                <a:gd name="T2" fmla="*/ 119 w 480"/>
                <a:gd name="T3" fmla="*/ 159 h 229"/>
                <a:gd name="T4" fmla="*/ 238 w 480"/>
                <a:gd name="T5" fmla="*/ 97 h 229"/>
                <a:gd name="T6" fmla="*/ 357 w 480"/>
                <a:gd name="T7" fmla="*/ 49 h 229"/>
                <a:gd name="T8" fmla="*/ 476 w 480"/>
                <a:gd name="T9" fmla="*/ 0 h 229"/>
                <a:gd name="T10" fmla="*/ 0 60000 65536"/>
                <a:gd name="T11" fmla="*/ 0 60000 65536"/>
                <a:gd name="T12" fmla="*/ 0 60000 65536"/>
                <a:gd name="T13" fmla="*/ 0 60000 65536"/>
                <a:gd name="T14" fmla="*/ 0 60000 65536"/>
                <a:gd name="T15" fmla="*/ 0 w 480"/>
                <a:gd name="T16" fmla="*/ 0 h 229"/>
                <a:gd name="T17" fmla="*/ 480 w 480"/>
                <a:gd name="T18" fmla="*/ 229 h 229"/>
              </a:gdLst>
              <a:ahLst/>
              <a:cxnLst>
                <a:cxn ang="T10">
                  <a:pos x="T0" y="T1"/>
                </a:cxn>
                <a:cxn ang="T11">
                  <a:pos x="T2" y="T3"/>
                </a:cxn>
                <a:cxn ang="T12">
                  <a:pos x="T4" y="T5"/>
                </a:cxn>
                <a:cxn ang="T13">
                  <a:pos x="T6" y="T7"/>
                </a:cxn>
                <a:cxn ang="T14">
                  <a:pos x="T8" y="T9"/>
                </a:cxn>
              </a:cxnLst>
              <a:rect l="T15" t="T16" r="T17" b="T18"/>
              <a:pathLst>
                <a:path w="480" h="229">
                  <a:moveTo>
                    <a:pt x="0" y="229"/>
                  </a:moveTo>
                  <a:lnTo>
                    <a:pt x="120" y="157"/>
                  </a:lnTo>
                  <a:lnTo>
                    <a:pt x="240" y="96"/>
                  </a:lnTo>
                  <a:lnTo>
                    <a:pt x="360" y="48"/>
                  </a:lnTo>
                  <a:lnTo>
                    <a:pt x="480" y="0"/>
                  </a:lnTo>
                </a:path>
              </a:pathLst>
            </a:custGeom>
            <a:noFill/>
            <a:ln w="9525">
              <a:solidFill>
                <a:srgbClr val="000000"/>
              </a:solidFill>
              <a:round/>
              <a:headEnd/>
              <a:tailEnd/>
            </a:ln>
          </p:spPr>
          <p:txBody>
            <a:bodyPr/>
            <a:lstStyle/>
            <a:p>
              <a:endParaRPr lang="en-US"/>
            </a:p>
          </p:txBody>
        </p:sp>
        <p:sp>
          <p:nvSpPr>
            <p:cNvPr id="475191" name="Freeform 55"/>
            <p:cNvSpPr>
              <a:spLocks/>
            </p:cNvSpPr>
            <p:nvPr/>
          </p:nvSpPr>
          <p:spPr bwMode="auto">
            <a:xfrm>
              <a:off x="3726" y="1255"/>
              <a:ext cx="475" cy="116"/>
            </a:xfrm>
            <a:custGeom>
              <a:avLst/>
              <a:gdLst>
                <a:gd name="T0" fmla="*/ 0 w 480"/>
                <a:gd name="T1" fmla="*/ 116 h 114"/>
                <a:gd name="T2" fmla="*/ 119 w 480"/>
                <a:gd name="T3" fmla="*/ 79 h 114"/>
                <a:gd name="T4" fmla="*/ 238 w 480"/>
                <a:gd name="T5" fmla="*/ 43 h 114"/>
                <a:gd name="T6" fmla="*/ 356 w 480"/>
                <a:gd name="T7" fmla="*/ 18 h 114"/>
                <a:gd name="T8" fmla="*/ 475 w 480"/>
                <a:gd name="T9" fmla="*/ 0 h 114"/>
                <a:gd name="T10" fmla="*/ 0 60000 65536"/>
                <a:gd name="T11" fmla="*/ 0 60000 65536"/>
                <a:gd name="T12" fmla="*/ 0 60000 65536"/>
                <a:gd name="T13" fmla="*/ 0 60000 65536"/>
                <a:gd name="T14" fmla="*/ 0 60000 65536"/>
                <a:gd name="T15" fmla="*/ 0 w 480"/>
                <a:gd name="T16" fmla="*/ 0 h 114"/>
                <a:gd name="T17" fmla="*/ 480 w 480"/>
                <a:gd name="T18" fmla="*/ 114 h 114"/>
              </a:gdLst>
              <a:ahLst/>
              <a:cxnLst>
                <a:cxn ang="T10">
                  <a:pos x="T0" y="T1"/>
                </a:cxn>
                <a:cxn ang="T11">
                  <a:pos x="T2" y="T3"/>
                </a:cxn>
                <a:cxn ang="T12">
                  <a:pos x="T4" y="T5"/>
                </a:cxn>
                <a:cxn ang="T13">
                  <a:pos x="T6" y="T7"/>
                </a:cxn>
                <a:cxn ang="T14">
                  <a:pos x="T8" y="T9"/>
                </a:cxn>
              </a:cxnLst>
              <a:rect l="T15" t="T16" r="T17" b="T18"/>
              <a:pathLst>
                <a:path w="480" h="114">
                  <a:moveTo>
                    <a:pt x="0" y="114"/>
                  </a:moveTo>
                  <a:lnTo>
                    <a:pt x="120" y="78"/>
                  </a:lnTo>
                  <a:lnTo>
                    <a:pt x="240" y="42"/>
                  </a:lnTo>
                  <a:lnTo>
                    <a:pt x="360" y="18"/>
                  </a:lnTo>
                  <a:lnTo>
                    <a:pt x="480" y="0"/>
                  </a:lnTo>
                </a:path>
              </a:pathLst>
            </a:custGeom>
            <a:noFill/>
            <a:ln w="9525">
              <a:solidFill>
                <a:srgbClr val="000000"/>
              </a:solidFill>
              <a:round/>
              <a:headEnd/>
              <a:tailEnd/>
            </a:ln>
          </p:spPr>
          <p:txBody>
            <a:bodyPr/>
            <a:lstStyle/>
            <a:p>
              <a:endParaRPr lang="en-US"/>
            </a:p>
          </p:txBody>
        </p:sp>
        <p:sp>
          <p:nvSpPr>
            <p:cNvPr id="475192" name="Rectangle 56"/>
            <p:cNvSpPr>
              <a:spLocks noChangeArrowheads="1"/>
            </p:cNvSpPr>
            <p:nvPr/>
          </p:nvSpPr>
          <p:spPr bwMode="auto">
            <a:xfrm>
              <a:off x="759" y="3104"/>
              <a:ext cx="44"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0</a:t>
              </a:r>
              <a:endParaRPr lang="en-US" sz="2400" b="0">
                <a:latin typeface="Times New Roman" pitchFamily="18" charset="0"/>
              </a:endParaRPr>
            </a:p>
          </p:txBody>
        </p:sp>
        <p:sp>
          <p:nvSpPr>
            <p:cNvPr id="475193" name="Rectangle 57"/>
            <p:cNvSpPr>
              <a:spLocks noChangeArrowheads="1"/>
            </p:cNvSpPr>
            <p:nvPr/>
          </p:nvSpPr>
          <p:spPr bwMode="auto">
            <a:xfrm>
              <a:off x="718" y="2908"/>
              <a:ext cx="88"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10</a:t>
              </a:r>
              <a:endParaRPr lang="en-US" sz="2400" b="0">
                <a:latin typeface="Times New Roman" pitchFamily="18" charset="0"/>
              </a:endParaRPr>
            </a:p>
          </p:txBody>
        </p:sp>
        <p:sp>
          <p:nvSpPr>
            <p:cNvPr id="475194" name="Rectangle 58"/>
            <p:cNvSpPr>
              <a:spLocks noChangeArrowheads="1"/>
            </p:cNvSpPr>
            <p:nvPr/>
          </p:nvSpPr>
          <p:spPr bwMode="auto">
            <a:xfrm>
              <a:off x="718" y="2720"/>
              <a:ext cx="88"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20</a:t>
              </a:r>
              <a:endParaRPr lang="en-US" sz="2400" b="0">
                <a:latin typeface="Times New Roman" pitchFamily="18" charset="0"/>
              </a:endParaRPr>
            </a:p>
          </p:txBody>
        </p:sp>
        <p:sp>
          <p:nvSpPr>
            <p:cNvPr id="475195" name="Rectangle 59"/>
            <p:cNvSpPr>
              <a:spLocks noChangeArrowheads="1"/>
            </p:cNvSpPr>
            <p:nvPr/>
          </p:nvSpPr>
          <p:spPr bwMode="auto">
            <a:xfrm>
              <a:off x="718" y="2525"/>
              <a:ext cx="88"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30</a:t>
              </a:r>
              <a:endParaRPr lang="en-US" sz="2400" b="0">
                <a:latin typeface="Times New Roman" pitchFamily="18" charset="0"/>
              </a:endParaRPr>
            </a:p>
          </p:txBody>
        </p:sp>
        <p:sp>
          <p:nvSpPr>
            <p:cNvPr id="475196" name="Rectangle 60"/>
            <p:cNvSpPr>
              <a:spLocks noChangeArrowheads="1"/>
            </p:cNvSpPr>
            <p:nvPr/>
          </p:nvSpPr>
          <p:spPr bwMode="auto">
            <a:xfrm>
              <a:off x="718" y="2329"/>
              <a:ext cx="88"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40</a:t>
              </a:r>
              <a:endParaRPr lang="en-US" sz="2400" b="0">
                <a:latin typeface="Times New Roman" pitchFamily="18" charset="0"/>
              </a:endParaRPr>
            </a:p>
          </p:txBody>
        </p:sp>
        <p:sp>
          <p:nvSpPr>
            <p:cNvPr id="475197" name="Rectangle 61"/>
            <p:cNvSpPr>
              <a:spLocks noChangeArrowheads="1"/>
            </p:cNvSpPr>
            <p:nvPr/>
          </p:nvSpPr>
          <p:spPr bwMode="auto">
            <a:xfrm>
              <a:off x="718" y="2140"/>
              <a:ext cx="88"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50</a:t>
              </a:r>
              <a:endParaRPr lang="en-US" sz="2400" b="0">
                <a:latin typeface="Times New Roman" pitchFamily="18" charset="0"/>
              </a:endParaRPr>
            </a:p>
          </p:txBody>
        </p:sp>
        <p:sp>
          <p:nvSpPr>
            <p:cNvPr id="475198" name="Rectangle 62"/>
            <p:cNvSpPr>
              <a:spLocks noChangeArrowheads="1"/>
            </p:cNvSpPr>
            <p:nvPr/>
          </p:nvSpPr>
          <p:spPr bwMode="auto">
            <a:xfrm>
              <a:off x="718" y="1944"/>
              <a:ext cx="88"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60</a:t>
              </a:r>
              <a:endParaRPr lang="en-US" sz="2400" b="0">
                <a:latin typeface="Times New Roman" pitchFamily="18" charset="0"/>
              </a:endParaRPr>
            </a:p>
          </p:txBody>
        </p:sp>
        <p:sp>
          <p:nvSpPr>
            <p:cNvPr id="475199" name="Rectangle 63"/>
            <p:cNvSpPr>
              <a:spLocks noChangeArrowheads="1"/>
            </p:cNvSpPr>
            <p:nvPr/>
          </p:nvSpPr>
          <p:spPr bwMode="auto">
            <a:xfrm>
              <a:off x="718" y="1749"/>
              <a:ext cx="88"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70</a:t>
              </a:r>
              <a:endParaRPr lang="en-US" sz="2400" b="0">
                <a:latin typeface="Times New Roman" pitchFamily="18" charset="0"/>
              </a:endParaRPr>
            </a:p>
          </p:txBody>
        </p:sp>
        <p:sp>
          <p:nvSpPr>
            <p:cNvPr id="475200" name="Rectangle 64"/>
            <p:cNvSpPr>
              <a:spLocks noChangeArrowheads="1"/>
            </p:cNvSpPr>
            <p:nvPr/>
          </p:nvSpPr>
          <p:spPr bwMode="auto">
            <a:xfrm>
              <a:off x="718" y="1554"/>
              <a:ext cx="88"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80</a:t>
              </a:r>
              <a:endParaRPr lang="en-US" sz="2400" b="0">
                <a:latin typeface="Times New Roman" pitchFamily="18" charset="0"/>
              </a:endParaRPr>
            </a:p>
          </p:txBody>
        </p:sp>
        <p:sp>
          <p:nvSpPr>
            <p:cNvPr id="475201" name="Rectangle 65"/>
            <p:cNvSpPr>
              <a:spLocks noChangeArrowheads="1"/>
            </p:cNvSpPr>
            <p:nvPr/>
          </p:nvSpPr>
          <p:spPr bwMode="auto">
            <a:xfrm>
              <a:off x="718" y="1364"/>
              <a:ext cx="88"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90</a:t>
              </a:r>
              <a:endParaRPr lang="en-US" sz="2400" b="0">
                <a:latin typeface="Times New Roman" pitchFamily="18" charset="0"/>
              </a:endParaRPr>
            </a:p>
          </p:txBody>
        </p:sp>
        <p:sp>
          <p:nvSpPr>
            <p:cNvPr id="475202" name="Rectangle 66"/>
            <p:cNvSpPr>
              <a:spLocks noChangeArrowheads="1"/>
            </p:cNvSpPr>
            <p:nvPr/>
          </p:nvSpPr>
          <p:spPr bwMode="auto">
            <a:xfrm>
              <a:off x="676" y="117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100</a:t>
              </a:r>
              <a:endParaRPr lang="en-US" sz="2400" b="0">
                <a:latin typeface="Times New Roman" pitchFamily="18" charset="0"/>
              </a:endParaRPr>
            </a:p>
          </p:txBody>
        </p:sp>
        <p:sp>
          <p:nvSpPr>
            <p:cNvPr id="475203" name="Rectangle 67"/>
            <p:cNvSpPr>
              <a:spLocks noChangeArrowheads="1"/>
            </p:cNvSpPr>
            <p:nvPr/>
          </p:nvSpPr>
          <p:spPr bwMode="auto">
            <a:xfrm>
              <a:off x="801"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110</a:t>
              </a:r>
              <a:endParaRPr lang="en-US" sz="2400" b="0">
                <a:latin typeface="Times New Roman" pitchFamily="18" charset="0"/>
              </a:endParaRPr>
            </a:p>
          </p:txBody>
        </p:sp>
        <p:sp>
          <p:nvSpPr>
            <p:cNvPr id="475204" name="Rectangle 68"/>
            <p:cNvSpPr>
              <a:spLocks noChangeArrowheads="1"/>
            </p:cNvSpPr>
            <p:nvPr/>
          </p:nvSpPr>
          <p:spPr bwMode="auto">
            <a:xfrm>
              <a:off x="1277"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120</a:t>
              </a:r>
              <a:endParaRPr lang="en-US" sz="2400" b="0">
                <a:latin typeface="Times New Roman" pitchFamily="18" charset="0"/>
              </a:endParaRPr>
            </a:p>
          </p:txBody>
        </p:sp>
        <p:sp>
          <p:nvSpPr>
            <p:cNvPr id="475205" name="Rectangle 69"/>
            <p:cNvSpPr>
              <a:spLocks noChangeArrowheads="1"/>
            </p:cNvSpPr>
            <p:nvPr/>
          </p:nvSpPr>
          <p:spPr bwMode="auto">
            <a:xfrm>
              <a:off x="1758"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130</a:t>
              </a:r>
              <a:endParaRPr lang="en-US" sz="2400" b="0">
                <a:latin typeface="Times New Roman" pitchFamily="18" charset="0"/>
              </a:endParaRPr>
            </a:p>
          </p:txBody>
        </p:sp>
        <p:sp>
          <p:nvSpPr>
            <p:cNvPr id="475206" name="Rectangle 70"/>
            <p:cNvSpPr>
              <a:spLocks noChangeArrowheads="1"/>
            </p:cNvSpPr>
            <p:nvPr/>
          </p:nvSpPr>
          <p:spPr bwMode="auto">
            <a:xfrm>
              <a:off x="2234"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140</a:t>
              </a:r>
              <a:endParaRPr lang="en-US" sz="2400" b="0">
                <a:latin typeface="Times New Roman" pitchFamily="18" charset="0"/>
              </a:endParaRPr>
            </a:p>
          </p:txBody>
        </p:sp>
        <p:sp>
          <p:nvSpPr>
            <p:cNvPr id="475207" name="Rectangle 71"/>
            <p:cNvSpPr>
              <a:spLocks noChangeArrowheads="1"/>
            </p:cNvSpPr>
            <p:nvPr/>
          </p:nvSpPr>
          <p:spPr bwMode="auto">
            <a:xfrm>
              <a:off x="2710"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150</a:t>
              </a:r>
              <a:endParaRPr lang="en-US" sz="2400" b="0">
                <a:latin typeface="Times New Roman" pitchFamily="18" charset="0"/>
              </a:endParaRPr>
            </a:p>
          </p:txBody>
        </p:sp>
        <p:sp>
          <p:nvSpPr>
            <p:cNvPr id="475208" name="Rectangle 72"/>
            <p:cNvSpPr>
              <a:spLocks noChangeArrowheads="1"/>
            </p:cNvSpPr>
            <p:nvPr/>
          </p:nvSpPr>
          <p:spPr bwMode="auto">
            <a:xfrm>
              <a:off x="3190"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160</a:t>
              </a:r>
              <a:endParaRPr lang="en-US" sz="2400" b="0">
                <a:latin typeface="Times New Roman" pitchFamily="18" charset="0"/>
              </a:endParaRPr>
            </a:p>
          </p:txBody>
        </p:sp>
        <p:sp>
          <p:nvSpPr>
            <p:cNvPr id="475209" name="Rectangle 73"/>
            <p:cNvSpPr>
              <a:spLocks noChangeArrowheads="1"/>
            </p:cNvSpPr>
            <p:nvPr/>
          </p:nvSpPr>
          <p:spPr bwMode="auto">
            <a:xfrm>
              <a:off x="3666"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170</a:t>
              </a:r>
              <a:endParaRPr lang="en-US" sz="2400" b="0">
                <a:latin typeface="Times New Roman" pitchFamily="18" charset="0"/>
              </a:endParaRPr>
            </a:p>
          </p:txBody>
        </p:sp>
        <p:sp>
          <p:nvSpPr>
            <p:cNvPr id="475210" name="Rectangle 74"/>
            <p:cNvSpPr>
              <a:spLocks noChangeArrowheads="1"/>
            </p:cNvSpPr>
            <p:nvPr/>
          </p:nvSpPr>
          <p:spPr bwMode="auto">
            <a:xfrm>
              <a:off x="4142"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180</a:t>
              </a:r>
              <a:endParaRPr lang="en-US" sz="2400" b="0">
                <a:latin typeface="Times New Roman" pitchFamily="18" charset="0"/>
              </a:endParaRPr>
            </a:p>
          </p:txBody>
        </p:sp>
        <p:sp>
          <p:nvSpPr>
            <p:cNvPr id="475211" name="Rectangle 75"/>
            <p:cNvSpPr>
              <a:spLocks noChangeArrowheads="1"/>
            </p:cNvSpPr>
            <p:nvPr/>
          </p:nvSpPr>
          <p:spPr bwMode="auto">
            <a:xfrm>
              <a:off x="4622"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190</a:t>
              </a:r>
              <a:endParaRPr lang="en-US" sz="2400" b="0">
                <a:latin typeface="Times New Roman" pitchFamily="18" charset="0"/>
              </a:endParaRPr>
            </a:p>
          </p:txBody>
        </p:sp>
        <p:sp>
          <p:nvSpPr>
            <p:cNvPr id="475212" name="Rectangle 76"/>
            <p:cNvSpPr>
              <a:spLocks noChangeArrowheads="1"/>
            </p:cNvSpPr>
            <p:nvPr/>
          </p:nvSpPr>
          <p:spPr bwMode="auto">
            <a:xfrm>
              <a:off x="5099" y="3220"/>
              <a:ext cx="132" cy="96"/>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000" b="0"/>
                <a:t>200</a:t>
              </a:r>
              <a:endParaRPr lang="en-US" sz="2400" b="0">
                <a:latin typeface="Times New Roman" pitchFamily="18" charset="0"/>
              </a:endParaRPr>
            </a:p>
          </p:txBody>
        </p:sp>
        <p:sp>
          <p:nvSpPr>
            <p:cNvPr id="475213" name="Rectangle 77"/>
            <p:cNvSpPr>
              <a:spLocks noChangeArrowheads="1"/>
            </p:cNvSpPr>
            <p:nvPr/>
          </p:nvSpPr>
          <p:spPr bwMode="auto">
            <a:xfrm rot="16200000">
              <a:off x="-78" y="2091"/>
              <a:ext cx="1269" cy="155"/>
            </a:xfrm>
            <a:prstGeom prst="rect">
              <a:avLst/>
            </a:prstGeom>
            <a:noFill/>
            <a:ln w="9525">
              <a:noFill/>
              <a:miter lim="800000"/>
              <a:headEnd/>
              <a:tailEnd/>
            </a:ln>
          </p:spPr>
          <p:txBody>
            <a:bodyPr wrap="none" lIns="0" tIns="0" rIns="0" bIns="0">
              <a:spAutoFit/>
            </a:bodyPr>
            <a:lstStyle/>
            <a:p>
              <a:pPr algn="l" eaLnBrk="0" hangingPunct="0">
                <a:spcBef>
                  <a:spcPct val="0"/>
                </a:spcBef>
              </a:pPr>
              <a:r>
                <a:rPr lang="en-US" sz="1600"/>
                <a:t>Cumulative Probability</a:t>
              </a:r>
              <a:endParaRPr lang="en-US" sz="2400" b="0">
                <a:latin typeface="Times New Roman" pitchFamily="18" charset="0"/>
              </a:endParaRPr>
            </a:p>
          </p:txBody>
        </p:sp>
        <p:sp>
          <p:nvSpPr>
            <p:cNvPr id="475214" name="Line 78"/>
            <p:cNvSpPr>
              <a:spLocks noChangeShapeType="1"/>
            </p:cNvSpPr>
            <p:nvPr/>
          </p:nvSpPr>
          <p:spPr bwMode="auto">
            <a:xfrm flipV="1">
              <a:off x="4178" y="1211"/>
              <a:ext cx="571" cy="49"/>
            </a:xfrm>
            <a:prstGeom prst="line">
              <a:avLst/>
            </a:prstGeom>
            <a:noFill/>
            <a:ln w="9525">
              <a:solidFill>
                <a:schemeClr val="tx1"/>
              </a:solidFill>
              <a:round/>
              <a:headEnd/>
              <a:tailEnd/>
            </a:ln>
          </p:spPr>
          <p:txBody>
            <a:bodyPr wrap="none" anchor="ctr"/>
            <a:lstStyle/>
            <a:p>
              <a:endParaRPr lang="en-US"/>
            </a:p>
          </p:txBody>
        </p:sp>
      </p:grpSp>
      <p:sp>
        <p:nvSpPr>
          <p:cNvPr id="2269263" name="Text Box 79"/>
          <p:cNvSpPr txBox="1">
            <a:spLocks noChangeArrowheads="1"/>
          </p:cNvSpPr>
          <p:nvPr/>
        </p:nvSpPr>
        <p:spPr bwMode="auto">
          <a:xfrm>
            <a:off x="206376" y="5378449"/>
            <a:ext cx="8610600" cy="685800"/>
          </a:xfrm>
          <a:prstGeom prst="rect">
            <a:avLst/>
          </a:prstGeom>
          <a:noFill/>
          <a:ln w="9525">
            <a:noFill/>
            <a:miter lim="800000"/>
            <a:headEnd/>
            <a:tailEnd/>
          </a:ln>
        </p:spPr>
        <p:txBody>
          <a:bodyPr/>
          <a:lstStyle/>
          <a:p>
            <a:pPr algn="l" eaLnBrk="0" hangingPunct="0">
              <a:spcBef>
                <a:spcPct val="0"/>
              </a:spcBef>
            </a:pPr>
            <a:r>
              <a:rPr lang="en-US" sz="1500" b="0" dirty="0">
                <a:latin typeface="Times New Roman" pitchFamily="18" charset="0"/>
              </a:rPr>
              <a:t>This S-curve shows the cumulative probability of project completion by a particular date.  For example, the intersection of the dashed ones shows that there is a 50 percent probability that the project will be finished within 145 days of its start.  Project completion dates toward the left have higher risk while those toward the right have lower risk.</a:t>
            </a:r>
          </a:p>
        </p:txBody>
      </p:sp>
    </p:spTree>
    <p:extLst>
      <p:ext uri="{BB962C8B-B14F-4D97-AF65-F5344CB8AC3E}">
        <p14:creationId xmlns:p14="http://schemas.microsoft.com/office/powerpoint/2010/main" val="3163348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9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69263">
                                            <p:txEl>
                                              <p:pRg st="0" end="0"/>
                                            </p:txEl>
                                          </p:spTgt>
                                        </p:tgtEl>
                                        <p:attrNameLst>
                                          <p:attrName>style.visibility</p:attrName>
                                        </p:attrNameLst>
                                      </p:cBhvr>
                                      <p:to>
                                        <p:strVal val="visible"/>
                                      </p:to>
                                    </p:set>
                                    <p:animEffect transition="in" filter="wipe(left)">
                                      <p:cBhvr>
                                        <p:cTn id="16" dur="500"/>
                                        <p:tgtEl>
                                          <p:spTgt spid="22692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9187" grpId="0" autoUpdateAnimBg="0"/>
      <p:bldP spid="22692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6162" name="AutoShape 2"/>
          <p:cNvSpPr>
            <a:spLocks noChangeArrowheads="1"/>
          </p:cNvSpPr>
          <p:nvPr/>
        </p:nvSpPr>
        <p:spPr bwMode="auto">
          <a:xfrm>
            <a:off x="588963" y="1706563"/>
            <a:ext cx="8148637" cy="3902075"/>
          </a:xfrm>
          <a:prstGeom prst="flowChartProcess">
            <a:avLst/>
          </a:prstGeom>
          <a:solidFill>
            <a:schemeClr val="bg1"/>
          </a:solidFill>
          <a:ln w="9525">
            <a:solidFill>
              <a:schemeClr val="tx1"/>
            </a:solidFill>
            <a:miter lim="800000"/>
            <a:headEnd/>
            <a:tailEnd/>
          </a:ln>
        </p:spPr>
        <p:txBody>
          <a:bodyPr wrap="none" anchor="ctr"/>
          <a:lstStyle/>
          <a:p>
            <a:endParaRPr lang="ur-PK" b="1">
              <a:solidFill>
                <a:schemeClr val="accent1">
                  <a:lumMod val="50000"/>
                </a:schemeClr>
              </a:solidFill>
            </a:endParaRPr>
          </a:p>
        </p:txBody>
      </p:sp>
      <p:sp>
        <p:nvSpPr>
          <p:cNvPr id="2272259" name="Rectangle 3"/>
          <p:cNvSpPr>
            <a:spLocks noGrp="1" noChangeArrowheads="1"/>
          </p:cNvSpPr>
          <p:nvPr>
            <p:ph type="title"/>
          </p:nvPr>
        </p:nvSpPr>
        <p:spPr>
          <a:xfrm>
            <a:off x="1600200" y="372775"/>
            <a:ext cx="8153400" cy="584775"/>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sz="3200"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Classes of Contractual Documents</a:t>
            </a:r>
          </a:p>
        </p:txBody>
      </p:sp>
      <p:sp>
        <p:nvSpPr>
          <p:cNvPr id="2272260" name="Rectangle 4"/>
          <p:cNvSpPr>
            <a:spLocks noGrp="1" noChangeArrowheads="1"/>
          </p:cNvSpPr>
          <p:nvPr>
            <p:ph type="body" idx="1"/>
          </p:nvPr>
        </p:nvSpPr>
        <p:spPr>
          <a:xfrm>
            <a:off x="685800" y="5248275"/>
            <a:ext cx="7772400" cy="247650"/>
          </a:xfrm>
        </p:spPr>
        <p:txBody>
          <a:bodyPr>
            <a:normAutofit fontScale="47500" lnSpcReduction="20000"/>
          </a:bodyPr>
          <a:lstStyle/>
          <a:p>
            <a:pPr algn="ctr" eaLnBrk="1" hangingPunct="1">
              <a:lnSpc>
                <a:spcPct val="90000"/>
              </a:lnSpc>
              <a:buFontTx/>
              <a:buNone/>
            </a:pPr>
            <a:r>
              <a:rPr lang="en-US" sz="2800" b="1" smtClean="0">
                <a:solidFill>
                  <a:schemeClr val="accent1">
                    <a:lumMod val="50000"/>
                  </a:schemeClr>
                </a:solidFill>
              </a:rPr>
              <a:t>Spectrum of risk</a:t>
            </a:r>
          </a:p>
        </p:txBody>
      </p:sp>
      <p:grpSp>
        <p:nvGrpSpPr>
          <p:cNvPr id="2" name="Group 5"/>
          <p:cNvGrpSpPr>
            <a:grpSpLocks/>
          </p:cNvGrpSpPr>
          <p:nvPr/>
        </p:nvGrpSpPr>
        <p:grpSpPr bwMode="auto">
          <a:xfrm>
            <a:off x="838200" y="2801938"/>
            <a:ext cx="7620000" cy="381000"/>
            <a:chOff x="528" y="2064"/>
            <a:chExt cx="4800" cy="240"/>
          </a:xfrm>
        </p:grpSpPr>
        <p:sp>
          <p:nvSpPr>
            <p:cNvPr id="476195" name="Rectangle 6"/>
            <p:cNvSpPr>
              <a:spLocks noChangeArrowheads="1"/>
            </p:cNvSpPr>
            <p:nvPr/>
          </p:nvSpPr>
          <p:spPr bwMode="auto">
            <a:xfrm>
              <a:off x="528" y="2064"/>
              <a:ext cx="960" cy="240"/>
            </a:xfrm>
            <a:prstGeom prst="rect">
              <a:avLst/>
            </a:prstGeom>
            <a:noFill/>
            <a:ln w="28575">
              <a:solidFill>
                <a:schemeClr val="tx1"/>
              </a:solidFill>
              <a:miter lim="800000"/>
              <a:headEnd/>
              <a:tailEnd/>
            </a:ln>
          </p:spPr>
          <p:txBody>
            <a:bodyPr wrap="none" anchor="ctr"/>
            <a:lstStyle/>
            <a:p>
              <a:pPr eaLnBrk="0" hangingPunct="0">
                <a:spcBef>
                  <a:spcPct val="0"/>
                </a:spcBef>
              </a:pPr>
              <a:r>
                <a:rPr lang="en-US" sz="1200" b="1">
                  <a:solidFill>
                    <a:schemeClr val="accent1">
                      <a:lumMod val="50000"/>
                    </a:schemeClr>
                  </a:solidFill>
                </a:rPr>
                <a:t>CPPC</a:t>
              </a:r>
            </a:p>
          </p:txBody>
        </p:sp>
        <p:sp>
          <p:nvSpPr>
            <p:cNvPr id="476196" name="Rectangle 7"/>
            <p:cNvSpPr>
              <a:spLocks noChangeArrowheads="1"/>
            </p:cNvSpPr>
            <p:nvPr/>
          </p:nvSpPr>
          <p:spPr bwMode="auto">
            <a:xfrm>
              <a:off x="1488" y="2064"/>
              <a:ext cx="960" cy="240"/>
            </a:xfrm>
            <a:prstGeom prst="rect">
              <a:avLst/>
            </a:prstGeom>
            <a:noFill/>
            <a:ln w="28575">
              <a:solidFill>
                <a:schemeClr val="tx1"/>
              </a:solidFill>
              <a:miter lim="800000"/>
              <a:headEnd/>
              <a:tailEnd/>
            </a:ln>
          </p:spPr>
          <p:txBody>
            <a:bodyPr wrap="none" anchor="ctr"/>
            <a:lstStyle/>
            <a:p>
              <a:pPr eaLnBrk="0" hangingPunct="0">
                <a:spcBef>
                  <a:spcPct val="0"/>
                </a:spcBef>
              </a:pPr>
              <a:r>
                <a:rPr lang="en-US" sz="1200" b="1">
                  <a:solidFill>
                    <a:schemeClr val="accent1">
                      <a:lumMod val="50000"/>
                    </a:schemeClr>
                  </a:solidFill>
                </a:rPr>
                <a:t>CPFF</a:t>
              </a:r>
            </a:p>
          </p:txBody>
        </p:sp>
        <p:sp>
          <p:nvSpPr>
            <p:cNvPr id="476197" name="Rectangle 8"/>
            <p:cNvSpPr>
              <a:spLocks noChangeArrowheads="1"/>
            </p:cNvSpPr>
            <p:nvPr/>
          </p:nvSpPr>
          <p:spPr bwMode="auto">
            <a:xfrm>
              <a:off x="2448" y="2064"/>
              <a:ext cx="960" cy="240"/>
            </a:xfrm>
            <a:prstGeom prst="rect">
              <a:avLst/>
            </a:prstGeom>
            <a:noFill/>
            <a:ln w="28575">
              <a:solidFill>
                <a:schemeClr val="tx1"/>
              </a:solidFill>
              <a:miter lim="800000"/>
              <a:headEnd/>
              <a:tailEnd/>
            </a:ln>
          </p:spPr>
          <p:txBody>
            <a:bodyPr wrap="none" anchor="ctr"/>
            <a:lstStyle/>
            <a:p>
              <a:pPr eaLnBrk="0" hangingPunct="0">
                <a:spcBef>
                  <a:spcPct val="0"/>
                </a:spcBef>
              </a:pPr>
              <a:r>
                <a:rPr lang="en-US" sz="1200" b="1">
                  <a:solidFill>
                    <a:schemeClr val="accent1">
                      <a:lumMod val="50000"/>
                    </a:schemeClr>
                  </a:solidFill>
                </a:rPr>
                <a:t>CPIF</a:t>
              </a:r>
            </a:p>
          </p:txBody>
        </p:sp>
        <p:sp>
          <p:nvSpPr>
            <p:cNvPr id="476198" name="Rectangle 9"/>
            <p:cNvSpPr>
              <a:spLocks noChangeArrowheads="1"/>
            </p:cNvSpPr>
            <p:nvPr/>
          </p:nvSpPr>
          <p:spPr bwMode="auto">
            <a:xfrm>
              <a:off x="3408" y="2064"/>
              <a:ext cx="960" cy="240"/>
            </a:xfrm>
            <a:prstGeom prst="rect">
              <a:avLst/>
            </a:prstGeom>
            <a:noFill/>
            <a:ln w="28575">
              <a:solidFill>
                <a:schemeClr val="tx1"/>
              </a:solidFill>
              <a:miter lim="800000"/>
              <a:headEnd/>
              <a:tailEnd/>
            </a:ln>
          </p:spPr>
          <p:txBody>
            <a:bodyPr wrap="none" anchor="ctr"/>
            <a:lstStyle/>
            <a:p>
              <a:pPr eaLnBrk="0" hangingPunct="0">
                <a:spcBef>
                  <a:spcPct val="0"/>
                </a:spcBef>
              </a:pPr>
              <a:r>
                <a:rPr lang="en-US" sz="1200" b="1">
                  <a:solidFill>
                    <a:schemeClr val="accent1">
                      <a:lumMod val="50000"/>
                    </a:schemeClr>
                  </a:solidFill>
                </a:rPr>
                <a:t>FPI</a:t>
              </a:r>
            </a:p>
          </p:txBody>
        </p:sp>
        <p:sp>
          <p:nvSpPr>
            <p:cNvPr id="476199" name="Rectangle 10"/>
            <p:cNvSpPr>
              <a:spLocks noChangeArrowheads="1"/>
            </p:cNvSpPr>
            <p:nvPr/>
          </p:nvSpPr>
          <p:spPr bwMode="auto">
            <a:xfrm>
              <a:off x="4368" y="2064"/>
              <a:ext cx="960" cy="240"/>
            </a:xfrm>
            <a:prstGeom prst="rect">
              <a:avLst/>
            </a:prstGeom>
            <a:noFill/>
            <a:ln w="28575">
              <a:solidFill>
                <a:schemeClr val="tx1"/>
              </a:solidFill>
              <a:miter lim="800000"/>
              <a:headEnd/>
              <a:tailEnd/>
            </a:ln>
          </p:spPr>
          <p:txBody>
            <a:bodyPr wrap="none" anchor="ctr"/>
            <a:lstStyle/>
            <a:p>
              <a:pPr eaLnBrk="0" hangingPunct="0">
                <a:spcBef>
                  <a:spcPct val="0"/>
                </a:spcBef>
              </a:pPr>
              <a:r>
                <a:rPr lang="en-US" sz="1200" b="1">
                  <a:solidFill>
                    <a:schemeClr val="accent1">
                      <a:lumMod val="50000"/>
                    </a:schemeClr>
                  </a:solidFill>
                </a:rPr>
                <a:t>FFP</a:t>
              </a:r>
            </a:p>
          </p:txBody>
        </p:sp>
      </p:grpSp>
      <p:grpSp>
        <p:nvGrpSpPr>
          <p:cNvPr id="3" name="Group 11"/>
          <p:cNvGrpSpPr>
            <a:grpSpLocks/>
          </p:cNvGrpSpPr>
          <p:nvPr/>
        </p:nvGrpSpPr>
        <p:grpSpPr bwMode="auto">
          <a:xfrm>
            <a:off x="2438400" y="3182939"/>
            <a:ext cx="1371600" cy="1681163"/>
            <a:chOff x="1536" y="2304"/>
            <a:chExt cx="864" cy="1059"/>
          </a:xfrm>
        </p:grpSpPr>
        <p:sp>
          <p:nvSpPr>
            <p:cNvPr id="476193" name="Line 12"/>
            <p:cNvSpPr>
              <a:spLocks noChangeShapeType="1"/>
            </p:cNvSpPr>
            <p:nvPr/>
          </p:nvSpPr>
          <p:spPr bwMode="auto">
            <a:xfrm>
              <a:off x="1968" y="2304"/>
              <a:ext cx="0" cy="768"/>
            </a:xfrm>
            <a:prstGeom prst="line">
              <a:avLst/>
            </a:prstGeom>
            <a:noFill/>
            <a:ln w="19050">
              <a:solidFill>
                <a:schemeClr val="tx1"/>
              </a:solidFill>
              <a:round/>
              <a:headEnd/>
              <a:tailEnd/>
            </a:ln>
          </p:spPr>
          <p:txBody>
            <a:bodyPr wrap="none" anchor="ctr"/>
            <a:lstStyle/>
            <a:p>
              <a:endParaRPr lang="en-US" b="1">
                <a:solidFill>
                  <a:schemeClr val="accent1">
                    <a:lumMod val="50000"/>
                  </a:schemeClr>
                </a:solidFill>
              </a:endParaRPr>
            </a:p>
          </p:txBody>
        </p:sp>
        <p:sp>
          <p:nvSpPr>
            <p:cNvPr id="476194" name="Text Box 13"/>
            <p:cNvSpPr txBox="1">
              <a:spLocks noChangeArrowheads="1"/>
            </p:cNvSpPr>
            <p:nvPr/>
          </p:nvSpPr>
          <p:spPr bwMode="auto">
            <a:xfrm>
              <a:off x="1536" y="3072"/>
              <a:ext cx="864" cy="291"/>
            </a:xfrm>
            <a:prstGeom prst="rect">
              <a:avLst/>
            </a:prstGeom>
            <a:noFill/>
            <a:ln w="9525">
              <a:noFill/>
              <a:miter lim="800000"/>
              <a:headEnd/>
              <a:tailEnd/>
            </a:ln>
          </p:spPr>
          <p:txBody>
            <a:bodyPr>
              <a:spAutoFit/>
            </a:bodyPr>
            <a:lstStyle/>
            <a:p>
              <a:pPr algn="l" eaLnBrk="0" hangingPunct="0"/>
              <a:r>
                <a:rPr lang="en-US" sz="1200" b="1">
                  <a:solidFill>
                    <a:schemeClr val="accent1">
                      <a:lumMod val="50000"/>
                    </a:schemeClr>
                  </a:solidFill>
                </a:rPr>
                <a:t>Cost Plus Fixed</a:t>
              </a:r>
            </a:p>
            <a:p>
              <a:pPr algn="l" eaLnBrk="0" hangingPunct="0"/>
              <a:r>
                <a:rPr lang="en-US" sz="1200" b="1">
                  <a:solidFill>
                    <a:schemeClr val="accent1">
                      <a:lumMod val="50000"/>
                    </a:schemeClr>
                  </a:solidFill>
                </a:rPr>
                <a:t>Fee (CPFF)</a:t>
              </a:r>
            </a:p>
          </p:txBody>
        </p:sp>
      </p:grpSp>
      <p:grpSp>
        <p:nvGrpSpPr>
          <p:cNvPr id="4" name="Group 14"/>
          <p:cNvGrpSpPr>
            <a:grpSpLocks/>
          </p:cNvGrpSpPr>
          <p:nvPr/>
        </p:nvGrpSpPr>
        <p:grpSpPr bwMode="auto">
          <a:xfrm>
            <a:off x="3733800" y="3182938"/>
            <a:ext cx="1828800" cy="1865312"/>
            <a:chOff x="2352" y="2304"/>
            <a:chExt cx="1152" cy="1175"/>
          </a:xfrm>
        </p:grpSpPr>
        <p:sp>
          <p:nvSpPr>
            <p:cNvPr id="476190" name="Line 15"/>
            <p:cNvSpPr>
              <a:spLocks noChangeShapeType="1"/>
            </p:cNvSpPr>
            <p:nvPr/>
          </p:nvSpPr>
          <p:spPr bwMode="auto">
            <a:xfrm>
              <a:off x="2928" y="2304"/>
              <a:ext cx="0" cy="768"/>
            </a:xfrm>
            <a:prstGeom prst="line">
              <a:avLst/>
            </a:prstGeom>
            <a:noFill/>
            <a:ln w="19050">
              <a:solidFill>
                <a:schemeClr val="tx1"/>
              </a:solidFill>
              <a:round/>
              <a:headEnd/>
              <a:tailEnd/>
            </a:ln>
          </p:spPr>
          <p:txBody>
            <a:bodyPr wrap="none" anchor="ctr"/>
            <a:lstStyle/>
            <a:p>
              <a:endParaRPr lang="en-US" b="1">
                <a:solidFill>
                  <a:schemeClr val="accent1">
                    <a:lumMod val="50000"/>
                  </a:schemeClr>
                </a:solidFill>
              </a:endParaRPr>
            </a:p>
          </p:txBody>
        </p:sp>
        <p:sp>
          <p:nvSpPr>
            <p:cNvPr id="476191" name="Text Box 16"/>
            <p:cNvSpPr txBox="1">
              <a:spLocks noChangeArrowheads="1"/>
            </p:cNvSpPr>
            <p:nvPr/>
          </p:nvSpPr>
          <p:spPr bwMode="auto">
            <a:xfrm>
              <a:off x="2496" y="3072"/>
              <a:ext cx="864" cy="407"/>
            </a:xfrm>
            <a:prstGeom prst="rect">
              <a:avLst/>
            </a:prstGeom>
            <a:noFill/>
            <a:ln w="9525">
              <a:noFill/>
              <a:miter lim="800000"/>
              <a:headEnd/>
              <a:tailEnd/>
            </a:ln>
          </p:spPr>
          <p:txBody>
            <a:bodyPr>
              <a:spAutoFit/>
            </a:bodyPr>
            <a:lstStyle/>
            <a:p>
              <a:pPr algn="l" eaLnBrk="0" hangingPunct="0"/>
              <a:r>
                <a:rPr lang="en-US" sz="1200" b="1">
                  <a:solidFill>
                    <a:schemeClr val="accent1">
                      <a:lumMod val="50000"/>
                    </a:schemeClr>
                  </a:solidFill>
                </a:rPr>
                <a:t>Cost Plus Incentive Fee (CPIF)</a:t>
              </a:r>
            </a:p>
          </p:txBody>
        </p:sp>
        <p:sp>
          <p:nvSpPr>
            <p:cNvPr id="476192" name="Text Box 17"/>
            <p:cNvSpPr txBox="1">
              <a:spLocks noChangeArrowheads="1"/>
            </p:cNvSpPr>
            <p:nvPr/>
          </p:nvSpPr>
          <p:spPr bwMode="auto">
            <a:xfrm>
              <a:off x="2352" y="2544"/>
              <a:ext cx="1152" cy="179"/>
            </a:xfrm>
            <a:prstGeom prst="rect">
              <a:avLst/>
            </a:prstGeom>
            <a:solidFill>
              <a:schemeClr val="accent2"/>
            </a:solidFill>
            <a:ln w="9525">
              <a:solidFill>
                <a:schemeClr val="tx1"/>
              </a:solidFill>
              <a:miter lim="800000"/>
              <a:headEnd/>
              <a:tailEnd/>
            </a:ln>
          </p:spPr>
          <p:txBody>
            <a:bodyPr>
              <a:spAutoFit/>
            </a:bodyPr>
            <a:lstStyle/>
            <a:p>
              <a:pPr eaLnBrk="0" hangingPunct="0"/>
              <a:r>
                <a:rPr lang="en-US" sz="1200" b="1">
                  <a:solidFill>
                    <a:schemeClr val="accent1">
                      <a:lumMod val="50000"/>
                    </a:schemeClr>
                  </a:solidFill>
                </a:rPr>
                <a:t>Variable Sharing Ratio</a:t>
              </a:r>
            </a:p>
          </p:txBody>
        </p:sp>
      </p:grpSp>
      <p:grpSp>
        <p:nvGrpSpPr>
          <p:cNvPr id="5" name="Group 18"/>
          <p:cNvGrpSpPr>
            <a:grpSpLocks/>
          </p:cNvGrpSpPr>
          <p:nvPr/>
        </p:nvGrpSpPr>
        <p:grpSpPr bwMode="auto">
          <a:xfrm>
            <a:off x="7010400" y="3182938"/>
            <a:ext cx="1371600" cy="1493837"/>
            <a:chOff x="4416" y="2304"/>
            <a:chExt cx="864" cy="941"/>
          </a:xfrm>
        </p:grpSpPr>
        <p:grpSp>
          <p:nvGrpSpPr>
            <p:cNvPr id="6" name="Group 19"/>
            <p:cNvGrpSpPr>
              <a:grpSpLocks/>
            </p:cNvGrpSpPr>
            <p:nvPr/>
          </p:nvGrpSpPr>
          <p:grpSpPr bwMode="auto">
            <a:xfrm>
              <a:off x="4416" y="2304"/>
              <a:ext cx="864" cy="941"/>
              <a:chOff x="4416" y="2304"/>
              <a:chExt cx="864" cy="941"/>
            </a:xfrm>
          </p:grpSpPr>
          <p:sp>
            <p:nvSpPr>
              <p:cNvPr id="476188" name="Line 20"/>
              <p:cNvSpPr>
                <a:spLocks noChangeShapeType="1"/>
              </p:cNvSpPr>
              <p:nvPr/>
            </p:nvSpPr>
            <p:spPr bwMode="auto">
              <a:xfrm>
                <a:off x="4848" y="2304"/>
                <a:ext cx="0" cy="768"/>
              </a:xfrm>
              <a:prstGeom prst="line">
                <a:avLst/>
              </a:prstGeom>
              <a:noFill/>
              <a:ln w="19050">
                <a:solidFill>
                  <a:schemeClr val="tx1"/>
                </a:solidFill>
                <a:round/>
                <a:headEnd/>
                <a:tailEnd/>
              </a:ln>
            </p:spPr>
            <p:txBody>
              <a:bodyPr wrap="none" anchor="ctr"/>
              <a:lstStyle/>
              <a:p>
                <a:endParaRPr lang="en-US" b="1">
                  <a:solidFill>
                    <a:schemeClr val="accent1">
                      <a:lumMod val="50000"/>
                    </a:schemeClr>
                  </a:solidFill>
                </a:endParaRPr>
              </a:p>
            </p:txBody>
          </p:sp>
          <p:sp>
            <p:nvSpPr>
              <p:cNvPr id="476189" name="Text Box 21"/>
              <p:cNvSpPr txBox="1">
                <a:spLocks noChangeArrowheads="1"/>
              </p:cNvSpPr>
              <p:nvPr/>
            </p:nvSpPr>
            <p:spPr bwMode="auto">
              <a:xfrm>
                <a:off x="4416" y="3072"/>
                <a:ext cx="864" cy="173"/>
              </a:xfrm>
              <a:prstGeom prst="rect">
                <a:avLst/>
              </a:prstGeom>
              <a:noFill/>
              <a:ln w="9525">
                <a:noFill/>
                <a:miter lim="800000"/>
                <a:headEnd/>
                <a:tailEnd/>
              </a:ln>
            </p:spPr>
            <p:txBody>
              <a:bodyPr>
                <a:spAutoFit/>
              </a:bodyPr>
              <a:lstStyle/>
              <a:p>
                <a:pPr algn="l" eaLnBrk="0" hangingPunct="0"/>
                <a:r>
                  <a:rPr lang="en-US" sz="1200" b="1">
                    <a:solidFill>
                      <a:schemeClr val="accent1">
                        <a:lumMod val="50000"/>
                      </a:schemeClr>
                    </a:solidFill>
                  </a:rPr>
                  <a:t>Firm Fixed Price</a:t>
                </a:r>
              </a:p>
            </p:txBody>
          </p:sp>
        </p:grpSp>
        <p:sp>
          <p:nvSpPr>
            <p:cNvPr id="476187" name="Text Box 22"/>
            <p:cNvSpPr txBox="1">
              <a:spLocks noChangeArrowheads="1"/>
            </p:cNvSpPr>
            <p:nvPr/>
          </p:nvSpPr>
          <p:spPr bwMode="auto">
            <a:xfrm>
              <a:off x="4656" y="2544"/>
              <a:ext cx="384" cy="179"/>
            </a:xfrm>
            <a:prstGeom prst="rect">
              <a:avLst/>
            </a:prstGeom>
            <a:solidFill>
              <a:schemeClr val="accent2"/>
            </a:solidFill>
            <a:ln w="9525">
              <a:solidFill>
                <a:schemeClr val="tx1"/>
              </a:solidFill>
              <a:miter lim="800000"/>
              <a:headEnd/>
              <a:tailEnd/>
            </a:ln>
          </p:spPr>
          <p:txBody>
            <a:bodyPr>
              <a:spAutoFit/>
            </a:bodyPr>
            <a:lstStyle/>
            <a:p>
              <a:pPr eaLnBrk="0" hangingPunct="0"/>
              <a:r>
                <a:rPr lang="en-US" sz="1200" b="1">
                  <a:solidFill>
                    <a:schemeClr val="accent1">
                      <a:lumMod val="50000"/>
                    </a:schemeClr>
                  </a:solidFill>
                </a:rPr>
                <a:t>0 100</a:t>
              </a:r>
            </a:p>
          </p:txBody>
        </p:sp>
      </p:grpSp>
      <p:grpSp>
        <p:nvGrpSpPr>
          <p:cNvPr id="7" name="Group 23"/>
          <p:cNvGrpSpPr>
            <a:grpSpLocks/>
          </p:cNvGrpSpPr>
          <p:nvPr/>
        </p:nvGrpSpPr>
        <p:grpSpPr bwMode="auto">
          <a:xfrm>
            <a:off x="914400" y="3182938"/>
            <a:ext cx="1371600" cy="1865312"/>
            <a:chOff x="576" y="2304"/>
            <a:chExt cx="864" cy="1175"/>
          </a:xfrm>
        </p:grpSpPr>
        <p:sp>
          <p:nvSpPr>
            <p:cNvPr id="476183" name="Line 24"/>
            <p:cNvSpPr>
              <a:spLocks noChangeShapeType="1"/>
            </p:cNvSpPr>
            <p:nvPr/>
          </p:nvSpPr>
          <p:spPr bwMode="auto">
            <a:xfrm>
              <a:off x="1008" y="2304"/>
              <a:ext cx="0" cy="768"/>
            </a:xfrm>
            <a:prstGeom prst="line">
              <a:avLst/>
            </a:prstGeom>
            <a:noFill/>
            <a:ln w="19050">
              <a:solidFill>
                <a:schemeClr val="tx1"/>
              </a:solidFill>
              <a:round/>
              <a:headEnd/>
              <a:tailEnd/>
            </a:ln>
          </p:spPr>
          <p:txBody>
            <a:bodyPr wrap="none" anchor="ctr"/>
            <a:lstStyle/>
            <a:p>
              <a:endParaRPr lang="en-US" b="1">
                <a:solidFill>
                  <a:schemeClr val="accent1">
                    <a:lumMod val="50000"/>
                  </a:schemeClr>
                </a:solidFill>
              </a:endParaRPr>
            </a:p>
          </p:txBody>
        </p:sp>
        <p:sp>
          <p:nvSpPr>
            <p:cNvPr id="476184" name="Text Box 25"/>
            <p:cNvSpPr txBox="1">
              <a:spLocks noChangeArrowheads="1"/>
            </p:cNvSpPr>
            <p:nvPr/>
          </p:nvSpPr>
          <p:spPr bwMode="auto">
            <a:xfrm>
              <a:off x="576" y="3072"/>
              <a:ext cx="864" cy="407"/>
            </a:xfrm>
            <a:prstGeom prst="rect">
              <a:avLst/>
            </a:prstGeom>
            <a:noFill/>
            <a:ln w="9525">
              <a:noFill/>
              <a:miter lim="800000"/>
              <a:headEnd/>
              <a:tailEnd/>
            </a:ln>
          </p:spPr>
          <p:txBody>
            <a:bodyPr>
              <a:spAutoFit/>
            </a:bodyPr>
            <a:lstStyle/>
            <a:p>
              <a:pPr algn="l" eaLnBrk="0" hangingPunct="0"/>
              <a:r>
                <a:rPr lang="en-US" sz="1200" b="1">
                  <a:solidFill>
                    <a:schemeClr val="accent1">
                      <a:lumMod val="50000"/>
                    </a:schemeClr>
                  </a:solidFill>
                </a:rPr>
                <a:t>Cost Plus Percentage of Costs (CPPC)</a:t>
              </a:r>
            </a:p>
          </p:txBody>
        </p:sp>
        <p:sp>
          <p:nvSpPr>
            <p:cNvPr id="476185" name="Text Box 26"/>
            <p:cNvSpPr txBox="1">
              <a:spLocks noChangeArrowheads="1"/>
            </p:cNvSpPr>
            <p:nvPr/>
          </p:nvSpPr>
          <p:spPr bwMode="auto">
            <a:xfrm>
              <a:off x="816" y="2544"/>
              <a:ext cx="384" cy="179"/>
            </a:xfrm>
            <a:prstGeom prst="rect">
              <a:avLst/>
            </a:prstGeom>
            <a:solidFill>
              <a:schemeClr val="accent2"/>
            </a:solidFill>
            <a:ln w="9525">
              <a:solidFill>
                <a:schemeClr val="tx1"/>
              </a:solidFill>
              <a:miter lim="800000"/>
              <a:headEnd/>
              <a:tailEnd/>
            </a:ln>
          </p:spPr>
          <p:txBody>
            <a:bodyPr>
              <a:spAutoFit/>
            </a:bodyPr>
            <a:lstStyle/>
            <a:p>
              <a:pPr eaLnBrk="0" hangingPunct="0"/>
              <a:r>
                <a:rPr lang="en-US" sz="1200" b="1">
                  <a:solidFill>
                    <a:schemeClr val="accent1">
                      <a:lumMod val="50000"/>
                    </a:schemeClr>
                  </a:solidFill>
                </a:rPr>
                <a:t>100 0</a:t>
              </a:r>
            </a:p>
          </p:txBody>
        </p:sp>
      </p:grpSp>
      <p:grpSp>
        <p:nvGrpSpPr>
          <p:cNvPr id="8" name="Group 27"/>
          <p:cNvGrpSpPr>
            <a:grpSpLocks/>
          </p:cNvGrpSpPr>
          <p:nvPr/>
        </p:nvGrpSpPr>
        <p:grpSpPr bwMode="auto">
          <a:xfrm>
            <a:off x="5486400" y="3182938"/>
            <a:ext cx="1371600" cy="1676400"/>
            <a:chOff x="3456" y="2304"/>
            <a:chExt cx="864" cy="1056"/>
          </a:xfrm>
        </p:grpSpPr>
        <p:sp>
          <p:nvSpPr>
            <p:cNvPr id="476181" name="Line 28"/>
            <p:cNvSpPr>
              <a:spLocks noChangeShapeType="1"/>
            </p:cNvSpPr>
            <p:nvPr/>
          </p:nvSpPr>
          <p:spPr bwMode="auto">
            <a:xfrm>
              <a:off x="3888" y="2304"/>
              <a:ext cx="0" cy="768"/>
            </a:xfrm>
            <a:prstGeom prst="line">
              <a:avLst/>
            </a:prstGeom>
            <a:noFill/>
            <a:ln w="19050">
              <a:solidFill>
                <a:schemeClr val="tx1"/>
              </a:solidFill>
              <a:round/>
              <a:headEnd/>
              <a:tailEnd/>
            </a:ln>
          </p:spPr>
          <p:txBody>
            <a:bodyPr wrap="none" anchor="ctr"/>
            <a:lstStyle/>
            <a:p>
              <a:endParaRPr lang="en-US" b="1">
                <a:solidFill>
                  <a:schemeClr val="accent1">
                    <a:lumMod val="50000"/>
                  </a:schemeClr>
                </a:solidFill>
              </a:endParaRPr>
            </a:p>
          </p:txBody>
        </p:sp>
        <p:sp>
          <p:nvSpPr>
            <p:cNvPr id="476182" name="Text Box 29"/>
            <p:cNvSpPr txBox="1">
              <a:spLocks noChangeArrowheads="1"/>
            </p:cNvSpPr>
            <p:nvPr/>
          </p:nvSpPr>
          <p:spPr bwMode="auto">
            <a:xfrm>
              <a:off x="3456" y="3072"/>
              <a:ext cx="864" cy="288"/>
            </a:xfrm>
            <a:prstGeom prst="rect">
              <a:avLst/>
            </a:prstGeom>
            <a:noFill/>
            <a:ln w="9525">
              <a:noFill/>
              <a:miter lim="800000"/>
              <a:headEnd/>
              <a:tailEnd/>
            </a:ln>
          </p:spPr>
          <p:txBody>
            <a:bodyPr>
              <a:spAutoFit/>
            </a:bodyPr>
            <a:lstStyle/>
            <a:p>
              <a:pPr algn="l" eaLnBrk="0" hangingPunct="0"/>
              <a:r>
                <a:rPr lang="en-US" sz="1200" b="1">
                  <a:solidFill>
                    <a:schemeClr val="accent1">
                      <a:lumMod val="50000"/>
                    </a:schemeClr>
                  </a:solidFill>
                </a:rPr>
                <a:t>Fixed Price Incentive (FPI)</a:t>
              </a:r>
            </a:p>
          </p:txBody>
        </p:sp>
      </p:grpSp>
      <p:grpSp>
        <p:nvGrpSpPr>
          <p:cNvPr id="9" name="Group 30"/>
          <p:cNvGrpSpPr>
            <a:grpSpLocks/>
          </p:cNvGrpSpPr>
          <p:nvPr/>
        </p:nvGrpSpPr>
        <p:grpSpPr bwMode="auto">
          <a:xfrm>
            <a:off x="457200" y="1811338"/>
            <a:ext cx="8001000" cy="350837"/>
            <a:chOff x="288" y="1440"/>
            <a:chExt cx="5040" cy="221"/>
          </a:xfrm>
        </p:grpSpPr>
        <p:sp>
          <p:nvSpPr>
            <p:cNvPr id="476177" name="Text Box 31"/>
            <p:cNvSpPr txBox="1">
              <a:spLocks noChangeArrowheads="1"/>
            </p:cNvSpPr>
            <p:nvPr/>
          </p:nvSpPr>
          <p:spPr bwMode="auto">
            <a:xfrm>
              <a:off x="288" y="1488"/>
              <a:ext cx="864" cy="173"/>
            </a:xfrm>
            <a:prstGeom prst="rect">
              <a:avLst/>
            </a:prstGeom>
            <a:noFill/>
            <a:ln w="9525">
              <a:noFill/>
              <a:miter lim="800000"/>
              <a:headEnd/>
              <a:tailEnd/>
            </a:ln>
          </p:spPr>
          <p:txBody>
            <a:bodyPr>
              <a:spAutoFit/>
            </a:bodyPr>
            <a:lstStyle/>
            <a:p>
              <a:pPr eaLnBrk="0" hangingPunct="0"/>
              <a:r>
                <a:rPr lang="en-US" sz="1200" b="1">
                  <a:solidFill>
                    <a:schemeClr val="accent1">
                      <a:lumMod val="50000"/>
                    </a:schemeClr>
                  </a:solidFill>
                </a:rPr>
                <a:t>Seller Risk</a:t>
              </a:r>
            </a:p>
          </p:txBody>
        </p:sp>
        <p:sp>
          <p:nvSpPr>
            <p:cNvPr id="476178" name="Line 32"/>
            <p:cNvSpPr>
              <a:spLocks noChangeShapeType="1"/>
            </p:cNvSpPr>
            <p:nvPr/>
          </p:nvSpPr>
          <p:spPr bwMode="auto">
            <a:xfrm>
              <a:off x="1008" y="1584"/>
              <a:ext cx="4320" cy="0"/>
            </a:xfrm>
            <a:prstGeom prst="line">
              <a:avLst/>
            </a:prstGeom>
            <a:noFill/>
            <a:ln w="28575">
              <a:solidFill>
                <a:schemeClr val="tx1"/>
              </a:solidFill>
              <a:round/>
              <a:headEnd/>
              <a:tailEnd type="triangle" w="med" len="med"/>
            </a:ln>
          </p:spPr>
          <p:txBody>
            <a:bodyPr wrap="none" anchor="ctr"/>
            <a:lstStyle/>
            <a:p>
              <a:endParaRPr lang="en-US" b="1">
                <a:solidFill>
                  <a:schemeClr val="accent1">
                    <a:lumMod val="50000"/>
                  </a:schemeClr>
                </a:solidFill>
              </a:endParaRPr>
            </a:p>
          </p:txBody>
        </p:sp>
        <p:sp>
          <p:nvSpPr>
            <p:cNvPr id="476179" name="Text Box 33"/>
            <p:cNvSpPr txBox="1">
              <a:spLocks noChangeArrowheads="1"/>
            </p:cNvSpPr>
            <p:nvPr/>
          </p:nvSpPr>
          <p:spPr bwMode="auto">
            <a:xfrm>
              <a:off x="960" y="1440"/>
              <a:ext cx="576" cy="154"/>
            </a:xfrm>
            <a:prstGeom prst="rect">
              <a:avLst/>
            </a:prstGeom>
            <a:noFill/>
            <a:ln w="9525">
              <a:noFill/>
              <a:miter lim="800000"/>
              <a:headEnd/>
              <a:tailEnd/>
            </a:ln>
          </p:spPr>
          <p:txBody>
            <a:bodyPr>
              <a:spAutoFit/>
            </a:bodyPr>
            <a:lstStyle/>
            <a:p>
              <a:pPr eaLnBrk="0" hangingPunct="0"/>
              <a:r>
                <a:rPr lang="en-US" sz="1000" b="1">
                  <a:solidFill>
                    <a:schemeClr val="accent1">
                      <a:lumMod val="50000"/>
                    </a:schemeClr>
                  </a:solidFill>
                </a:rPr>
                <a:t>LOW</a:t>
              </a:r>
            </a:p>
          </p:txBody>
        </p:sp>
        <p:sp>
          <p:nvSpPr>
            <p:cNvPr id="476180" name="Text Box 34"/>
            <p:cNvSpPr txBox="1">
              <a:spLocks noChangeArrowheads="1"/>
            </p:cNvSpPr>
            <p:nvPr/>
          </p:nvSpPr>
          <p:spPr bwMode="auto">
            <a:xfrm>
              <a:off x="4320" y="1440"/>
              <a:ext cx="576" cy="154"/>
            </a:xfrm>
            <a:prstGeom prst="rect">
              <a:avLst/>
            </a:prstGeom>
            <a:noFill/>
            <a:ln w="9525">
              <a:noFill/>
              <a:miter lim="800000"/>
              <a:headEnd/>
              <a:tailEnd/>
            </a:ln>
          </p:spPr>
          <p:txBody>
            <a:bodyPr>
              <a:spAutoFit/>
            </a:bodyPr>
            <a:lstStyle/>
            <a:p>
              <a:pPr eaLnBrk="0" hangingPunct="0"/>
              <a:r>
                <a:rPr lang="en-US" sz="1000" b="1">
                  <a:solidFill>
                    <a:schemeClr val="accent1">
                      <a:lumMod val="50000"/>
                    </a:schemeClr>
                  </a:solidFill>
                </a:rPr>
                <a:t>HIGH</a:t>
              </a:r>
            </a:p>
          </p:txBody>
        </p:sp>
      </p:grpSp>
      <p:grpSp>
        <p:nvGrpSpPr>
          <p:cNvPr id="10" name="Group 35"/>
          <p:cNvGrpSpPr>
            <a:grpSpLocks/>
          </p:cNvGrpSpPr>
          <p:nvPr/>
        </p:nvGrpSpPr>
        <p:grpSpPr bwMode="auto">
          <a:xfrm>
            <a:off x="762000" y="2222500"/>
            <a:ext cx="8001000" cy="366713"/>
            <a:chOff x="480" y="1699"/>
            <a:chExt cx="5040" cy="231"/>
          </a:xfrm>
        </p:grpSpPr>
        <p:sp>
          <p:nvSpPr>
            <p:cNvPr id="476173" name="Text Box 36"/>
            <p:cNvSpPr txBox="1">
              <a:spLocks noChangeArrowheads="1"/>
            </p:cNvSpPr>
            <p:nvPr/>
          </p:nvSpPr>
          <p:spPr bwMode="auto">
            <a:xfrm>
              <a:off x="4656" y="1699"/>
              <a:ext cx="864" cy="173"/>
            </a:xfrm>
            <a:prstGeom prst="rect">
              <a:avLst/>
            </a:prstGeom>
            <a:noFill/>
            <a:ln w="9525">
              <a:noFill/>
              <a:miter lim="800000"/>
              <a:headEnd/>
              <a:tailEnd/>
            </a:ln>
          </p:spPr>
          <p:txBody>
            <a:bodyPr>
              <a:spAutoFit/>
            </a:bodyPr>
            <a:lstStyle/>
            <a:p>
              <a:pPr eaLnBrk="0" hangingPunct="0"/>
              <a:r>
                <a:rPr lang="en-US" sz="1200" b="1">
                  <a:solidFill>
                    <a:schemeClr val="accent1">
                      <a:lumMod val="50000"/>
                    </a:schemeClr>
                  </a:solidFill>
                </a:rPr>
                <a:t>Buyer Risk</a:t>
              </a:r>
            </a:p>
          </p:txBody>
        </p:sp>
        <p:sp>
          <p:nvSpPr>
            <p:cNvPr id="476174" name="Line 37"/>
            <p:cNvSpPr>
              <a:spLocks noChangeShapeType="1"/>
            </p:cNvSpPr>
            <p:nvPr/>
          </p:nvSpPr>
          <p:spPr bwMode="auto">
            <a:xfrm flipH="1">
              <a:off x="480" y="1776"/>
              <a:ext cx="4320" cy="0"/>
            </a:xfrm>
            <a:prstGeom prst="line">
              <a:avLst/>
            </a:prstGeom>
            <a:noFill/>
            <a:ln w="28575">
              <a:solidFill>
                <a:schemeClr val="tx1"/>
              </a:solidFill>
              <a:round/>
              <a:headEnd/>
              <a:tailEnd type="triangle" w="med" len="med"/>
            </a:ln>
          </p:spPr>
          <p:txBody>
            <a:bodyPr wrap="none" anchor="ctr"/>
            <a:lstStyle/>
            <a:p>
              <a:endParaRPr lang="en-US" b="1">
                <a:solidFill>
                  <a:schemeClr val="accent1">
                    <a:lumMod val="50000"/>
                  </a:schemeClr>
                </a:solidFill>
              </a:endParaRPr>
            </a:p>
          </p:txBody>
        </p:sp>
        <p:sp>
          <p:nvSpPr>
            <p:cNvPr id="476175" name="Text Box 38"/>
            <p:cNvSpPr txBox="1">
              <a:spLocks noChangeArrowheads="1"/>
            </p:cNvSpPr>
            <p:nvPr/>
          </p:nvSpPr>
          <p:spPr bwMode="auto">
            <a:xfrm>
              <a:off x="960" y="1776"/>
              <a:ext cx="576" cy="154"/>
            </a:xfrm>
            <a:prstGeom prst="rect">
              <a:avLst/>
            </a:prstGeom>
            <a:noFill/>
            <a:ln w="9525">
              <a:noFill/>
              <a:miter lim="800000"/>
              <a:headEnd/>
              <a:tailEnd/>
            </a:ln>
          </p:spPr>
          <p:txBody>
            <a:bodyPr>
              <a:spAutoFit/>
            </a:bodyPr>
            <a:lstStyle/>
            <a:p>
              <a:pPr eaLnBrk="0" hangingPunct="0"/>
              <a:r>
                <a:rPr lang="en-US" sz="1000" b="1">
                  <a:solidFill>
                    <a:schemeClr val="accent1">
                      <a:lumMod val="50000"/>
                    </a:schemeClr>
                  </a:solidFill>
                </a:rPr>
                <a:t>HIGH</a:t>
              </a:r>
            </a:p>
          </p:txBody>
        </p:sp>
        <p:sp>
          <p:nvSpPr>
            <p:cNvPr id="476176" name="Text Box 39"/>
            <p:cNvSpPr txBox="1">
              <a:spLocks noChangeArrowheads="1"/>
            </p:cNvSpPr>
            <p:nvPr/>
          </p:nvSpPr>
          <p:spPr bwMode="auto">
            <a:xfrm>
              <a:off x="4320" y="1776"/>
              <a:ext cx="576" cy="154"/>
            </a:xfrm>
            <a:prstGeom prst="rect">
              <a:avLst/>
            </a:prstGeom>
            <a:noFill/>
            <a:ln w="9525">
              <a:noFill/>
              <a:miter lim="800000"/>
              <a:headEnd/>
              <a:tailEnd/>
            </a:ln>
          </p:spPr>
          <p:txBody>
            <a:bodyPr>
              <a:spAutoFit/>
            </a:bodyPr>
            <a:lstStyle/>
            <a:p>
              <a:pPr eaLnBrk="0" hangingPunct="0"/>
              <a:r>
                <a:rPr lang="en-US" sz="1000" b="1">
                  <a:solidFill>
                    <a:schemeClr val="accent1">
                      <a:lumMod val="50000"/>
                    </a:schemeClr>
                  </a:solidFill>
                </a:rPr>
                <a:t>LOW</a:t>
              </a:r>
            </a:p>
          </p:txBody>
        </p:sp>
      </p:grpSp>
    </p:spTree>
    <p:extLst>
      <p:ext uri="{BB962C8B-B14F-4D97-AF65-F5344CB8AC3E}">
        <p14:creationId xmlns:p14="http://schemas.microsoft.com/office/powerpoint/2010/main" val="334350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72260">
                                            <p:txEl>
                                              <p:pRg st="0" end="0"/>
                                            </p:txEl>
                                          </p:spTgt>
                                        </p:tgtEl>
                                        <p:attrNameLst>
                                          <p:attrName>style.visibility</p:attrName>
                                        </p:attrNameLst>
                                      </p:cBhvr>
                                      <p:to>
                                        <p:strVal val="visible"/>
                                      </p:to>
                                    </p:set>
                                    <p:animEffect transition="in" filter="dissolve">
                                      <p:cBhvr>
                                        <p:cTn id="7" dur="500"/>
                                        <p:tgtEl>
                                          <p:spTgt spid="227226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4306" name="Rectangle 2"/>
          <p:cNvSpPr>
            <a:spLocks noGrp="1" noChangeArrowheads="1"/>
          </p:cNvSpPr>
          <p:nvPr>
            <p:ph type="title"/>
          </p:nvPr>
        </p:nvSpPr>
        <p:spPr>
          <a:xfrm>
            <a:off x="1447800" y="228600"/>
            <a:ext cx="7772400" cy="707886"/>
          </a:xfrm>
          <a:noFill/>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sp3d>
          </a:bodyPr>
          <a:lstStyle/>
          <a:p>
            <a:pPr algn="ctr" eaLnBrk="1" hangingPunct="1">
              <a:defRPr/>
            </a:pPr>
            <a:r>
              <a:rPr lang="en-US" kern="1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a typeface="+mn-ea"/>
                <a:cs typeface="Arial" pitchFamily="34" charset="0"/>
              </a:rPr>
              <a:t>Insurable Risk</a:t>
            </a:r>
          </a:p>
        </p:txBody>
      </p:sp>
      <p:sp>
        <p:nvSpPr>
          <p:cNvPr id="2274307" name="Rectangle 3"/>
          <p:cNvSpPr>
            <a:spLocks noGrp="1" noChangeArrowheads="1"/>
          </p:cNvSpPr>
          <p:nvPr>
            <p:ph type="body" idx="1"/>
          </p:nvPr>
        </p:nvSpPr>
        <p:spPr>
          <a:xfrm>
            <a:off x="534988" y="1406525"/>
            <a:ext cx="8261350" cy="4114800"/>
          </a:xfrm>
          <a:noFill/>
        </p:spPr>
        <p:txBody>
          <a:bodyPr lIns="90488" tIns="44450" rIns="90488" bIns="44450"/>
          <a:lstStyle/>
          <a:p>
            <a:pPr eaLnBrk="1" hangingPunct="1">
              <a:spcBef>
                <a:spcPct val="50000"/>
              </a:spcBef>
            </a:pPr>
            <a:r>
              <a:rPr lang="en-US" altLang="ja-JP" sz="2400" b="1" dirty="0" smtClean="0">
                <a:solidFill>
                  <a:schemeClr val="accent1">
                    <a:lumMod val="50000"/>
                  </a:schemeClr>
                </a:solidFill>
              </a:rPr>
              <a:t>Direct property damage – Insurance of principal assets, e.g., equipment, materials, property, auto</a:t>
            </a:r>
          </a:p>
          <a:p>
            <a:pPr eaLnBrk="1" hangingPunct="1">
              <a:spcBef>
                <a:spcPct val="50000"/>
              </a:spcBef>
            </a:pPr>
            <a:r>
              <a:rPr lang="en-US" altLang="ja-JP" sz="2400" b="1" dirty="0" smtClean="0">
                <a:solidFill>
                  <a:schemeClr val="accent1">
                    <a:lumMod val="50000"/>
                  </a:schemeClr>
                </a:solidFill>
              </a:rPr>
              <a:t>Indirect consequential loss  – Indirect loss suffered by third party, resulting from actions by the contractor</a:t>
            </a:r>
          </a:p>
          <a:p>
            <a:pPr eaLnBrk="1" hangingPunct="1">
              <a:spcBef>
                <a:spcPct val="50000"/>
              </a:spcBef>
            </a:pPr>
            <a:r>
              <a:rPr lang="en-US" altLang="ja-JP" sz="2400" b="1" dirty="0" smtClean="0">
                <a:solidFill>
                  <a:schemeClr val="accent1">
                    <a:lumMod val="50000"/>
                  </a:schemeClr>
                </a:solidFill>
              </a:rPr>
              <a:t>Legal liability  – Design errors, public bodily injury, project-performance failure</a:t>
            </a:r>
          </a:p>
          <a:p>
            <a:pPr eaLnBrk="1" hangingPunct="1">
              <a:spcBef>
                <a:spcPct val="50000"/>
              </a:spcBef>
            </a:pPr>
            <a:r>
              <a:rPr lang="en-US" altLang="ja-JP" sz="2400" b="1" dirty="0" smtClean="0">
                <a:solidFill>
                  <a:schemeClr val="accent1">
                    <a:lumMod val="50000"/>
                  </a:schemeClr>
                </a:solidFill>
              </a:rPr>
              <a:t>Personnel –  Bodily injury</a:t>
            </a:r>
          </a:p>
          <a:p>
            <a:pPr eaLnBrk="1" hangingPunct="1">
              <a:spcBef>
                <a:spcPct val="50000"/>
              </a:spcBef>
            </a:pPr>
            <a:r>
              <a:rPr lang="en-US" altLang="ja-JP" sz="2400" b="1" dirty="0" smtClean="0">
                <a:solidFill>
                  <a:schemeClr val="accent1">
                    <a:lumMod val="50000"/>
                  </a:schemeClr>
                </a:solidFill>
              </a:rPr>
              <a:t>Wrap-up insurance  – All the above integrated into one agreement – usually provided by the owner</a:t>
            </a:r>
          </a:p>
          <a:p>
            <a:pPr eaLnBrk="1" hangingPunct="1">
              <a:buFontTx/>
              <a:buNone/>
            </a:pPr>
            <a:endParaRPr lang="en-US" sz="2800" dirty="0" smtClean="0"/>
          </a:p>
        </p:txBody>
      </p:sp>
    </p:spTree>
    <p:extLst>
      <p:ext uri="{BB962C8B-B14F-4D97-AF65-F5344CB8AC3E}">
        <p14:creationId xmlns:p14="http://schemas.microsoft.com/office/powerpoint/2010/main" val="2051591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4307">
                                            <p:txEl>
                                              <p:pRg st="0" end="0"/>
                                            </p:txEl>
                                          </p:spTgt>
                                        </p:tgtEl>
                                        <p:attrNameLst>
                                          <p:attrName>style.visibility</p:attrName>
                                        </p:attrNameLst>
                                      </p:cBhvr>
                                      <p:to>
                                        <p:strVal val="visible"/>
                                      </p:to>
                                    </p:set>
                                    <p:animEffect transition="in" filter="wipe(left)">
                                      <p:cBhvr>
                                        <p:cTn id="7" dur="500"/>
                                        <p:tgtEl>
                                          <p:spTgt spid="2274307">
                                            <p:txEl>
                                              <p:pRg st="0" end="0"/>
                                            </p:txEl>
                                          </p:spTgt>
                                        </p:tgtEl>
                                      </p:cBhvr>
                                    </p:animEffect>
                                  </p:childTnLst>
                                  <p:subTnLst>
                                    <p:animClr clrSpc="rgb" dir="cw">
                                      <p:cBhvr override="childStyle">
                                        <p:cTn dur="1" fill="hold" display="0" masterRel="nextClick" afterEffect="1"/>
                                        <p:tgtEl>
                                          <p:spTgt spid="2274307">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4307">
                                            <p:txEl>
                                              <p:pRg st="1" end="1"/>
                                            </p:txEl>
                                          </p:spTgt>
                                        </p:tgtEl>
                                        <p:attrNameLst>
                                          <p:attrName>style.visibility</p:attrName>
                                        </p:attrNameLst>
                                      </p:cBhvr>
                                      <p:to>
                                        <p:strVal val="visible"/>
                                      </p:to>
                                    </p:set>
                                    <p:animEffect transition="in" filter="wipe(left)">
                                      <p:cBhvr>
                                        <p:cTn id="12" dur="500"/>
                                        <p:tgtEl>
                                          <p:spTgt spid="2274307">
                                            <p:txEl>
                                              <p:pRg st="1" end="1"/>
                                            </p:txEl>
                                          </p:spTgt>
                                        </p:tgtEl>
                                      </p:cBhvr>
                                    </p:animEffect>
                                  </p:childTnLst>
                                  <p:subTnLst>
                                    <p:animClr clrSpc="rgb" dir="cw">
                                      <p:cBhvr override="childStyle">
                                        <p:cTn dur="1" fill="hold" display="0" masterRel="nextClick" afterEffect="1"/>
                                        <p:tgtEl>
                                          <p:spTgt spid="2274307">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4307">
                                            <p:txEl>
                                              <p:pRg st="2" end="2"/>
                                            </p:txEl>
                                          </p:spTgt>
                                        </p:tgtEl>
                                        <p:attrNameLst>
                                          <p:attrName>style.visibility</p:attrName>
                                        </p:attrNameLst>
                                      </p:cBhvr>
                                      <p:to>
                                        <p:strVal val="visible"/>
                                      </p:to>
                                    </p:set>
                                    <p:animEffect transition="in" filter="wipe(left)">
                                      <p:cBhvr>
                                        <p:cTn id="17" dur="500"/>
                                        <p:tgtEl>
                                          <p:spTgt spid="2274307">
                                            <p:txEl>
                                              <p:pRg st="2" end="2"/>
                                            </p:txEl>
                                          </p:spTgt>
                                        </p:tgtEl>
                                      </p:cBhvr>
                                    </p:animEffect>
                                  </p:childTnLst>
                                  <p:subTnLst>
                                    <p:animClr clrSpc="rgb" dir="cw">
                                      <p:cBhvr override="childStyle">
                                        <p:cTn dur="1" fill="hold" display="0" masterRel="nextClick" afterEffect="1"/>
                                        <p:tgtEl>
                                          <p:spTgt spid="2274307">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74307">
                                            <p:txEl>
                                              <p:pRg st="3" end="3"/>
                                            </p:txEl>
                                          </p:spTgt>
                                        </p:tgtEl>
                                        <p:attrNameLst>
                                          <p:attrName>style.visibility</p:attrName>
                                        </p:attrNameLst>
                                      </p:cBhvr>
                                      <p:to>
                                        <p:strVal val="visible"/>
                                      </p:to>
                                    </p:set>
                                    <p:animEffect transition="in" filter="wipe(left)">
                                      <p:cBhvr>
                                        <p:cTn id="22" dur="500"/>
                                        <p:tgtEl>
                                          <p:spTgt spid="2274307">
                                            <p:txEl>
                                              <p:pRg st="3" end="3"/>
                                            </p:txEl>
                                          </p:spTgt>
                                        </p:tgtEl>
                                      </p:cBhvr>
                                    </p:animEffect>
                                  </p:childTnLst>
                                  <p:subTnLst>
                                    <p:animClr clrSpc="rgb" dir="cw">
                                      <p:cBhvr override="childStyle">
                                        <p:cTn dur="1" fill="hold" display="0" masterRel="nextClick" afterEffect="1"/>
                                        <p:tgtEl>
                                          <p:spTgt spid="2274307">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74307">
                                            <p:txEl>
                                              <p:pRg st="4" end="4"/>
                                            </p:txEl>
                                          </p:spTgt>
                                        </p:tgtEl>
                                        <p:attrNameLst>
                                          <p:attrName>style.visibility</p:attrName>
                                        </p:attrNameLst>
                                      </p:cBhvr>
                                      <p:to>
                                        <p:strVal val="visible"/>
                                      </p:to>
                                    </p:set>
                                    <p:animEffect transition="in" filter="wipe(left)">
                                      <p:cBhvr>
                                        <p:cTn id="27" dur="500"/>
                                        <p:tgtEl>
                                          <p:spTgt spid="2274307">
                                            <p:txEl>
                                              <p:pRg st="4" end="4"/>
                                            </p:txEl>
                                          </p:spTgt>
                                        </p:tgtEl>
                                      </p:cBhvr>
                                    </p:animEffect>
                                  </p:childTnLst>
                                  <p:subTnLst>
                                    <p:animClr clrSpc="rgb" dir="cw">
                                      <p:cBhvr override="childStyle">
                                        <p:cTn dur="1" fill="hold" display="0" masterRel="nextClick" afterEffect="1"/>
                                        <p:tgtEl>
                                          <p:spTgt spid="2274307">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430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123658"/>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Tree>
    <p:extLst>
      <p:ext uri="{BB962C8B-B14F-4D97-AF65-F5344CB8AC3E}">
        <p14:creationId xmlns:p14="http://schemas.microsoft.com/office/powerpoint/2010/main" val="1110907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p:txBody>
      </p:sp>
      <p:sp>
        <p:nvSpPr>
          <p:cNvPr id="3" name="Content Placeholder 2"/>
          <p:cNvSpPr txBox="1">
            <a:spLocks/>
          </p:cNvSpPr>
          <p:nvPr/>
        </p:nvSpPr>
        <p:spPr>
          <a:xfrm>
            <a:off x="152400" y="1752600"/>
            <a:ext cx="8991600" cy="4572000"/>
          </a:xfrm>
          <a:prstGeom prst="rect">
            <a:avLst/>
          </a:prstGeom>
        </p:spPr>
        <p:txBody>
          <a:bodyPr/>
          <a:lstStyle/>
          <a:p>
            <a:pPr marL="914400" indent="-914400"/>
            <a:r>
              <a:rPr lang="en-US" sz="2800" b="1" kern="0" dirty="0">
                <a:solidFill>
                  <a:schemeClr val="accent1">
                    <a:lumMod val="50000"/>
                  </a:schemeClr>
                </a:solidFill>
                <a:latin typeface="+mn-lt"/>
                <a:cs typeface="+mn-cs"/>
              </a:rPr>
              <a:t>8</a:t>
            </a:r>
            <a:r>
              <a:rPr lang="en-US" sz="2800" b="1" kern="0" dirty="0" smtClean="0">
                <a:solidFill>
                  <a:schemeClr val="accent1">
                    <a:lumMod val="50000"/>
                  </a:schemeClr>
                </a:solidFill>
                <a:latin typeface="+mn-lt"/>
                <a:cs typeface="+mn-cs"/>
              </a:rPr>
              <a:t>.2.1	Communicate</a:t>
            </a:r>
          </a:p>
          <a:p>
            <a:pPr marL="914400" indent="-914400"/>
            <a:r>
              <a:rPr lang="en-US" sz="2800" b="1" kern="0" dirty="0">
                <a:solidFill>
                  <a:schemeClr val="accent1">
                    <a:lumMod val="50000"/>
                  </a:schemeClr>
                </a:solidFill>
                <a:latin typeface="+mn-lt"/>
                <a:cs typeface="+mn-cs"/>
              </a:rPr>
              <a:t>8</a:t>
            </a:r>
            <a:r>
              <a:rPr lang="en-US" sz="2800" b="1" kern="0" dirty="0" smtClean="0">
                <a:solidFill>
                  <a:schemeClr val="accent1">
                    <a:lumMod val="50000"/>
                  </a:schemeClr>
                </a:solidFill>
                <a:latin typeface="+mn-lt"/>
                <a:cs typeface="+mn-cs"/>
              </a:rPr>
              <a:t>.2.2	Define Roles and Responsibilities</a:t>
            </a:r>
          </a:p>
          <a:p>
            <a:pPr marL="914400" indent="-914400"/>
            <a:r>
              <a:rPr lang="en-US" sz="2800" b="1" kern="0" dirty="0" smtClean="0">
                <a:solidFill>
                  <a:schemeClr val="accent1">
                    <a:lumMod val="50000"/>
                  </a:schemeClr>
                </a:solidFill>
                <a:latin typeface="+mn-lt"/>
                <a:cs typeface="+mn-cs"/>
              </a:rPr>
              <a:t>8.2.3	Specify Timing of Responses</a:t>
            </a:r>
          </a:p>
          <a:p>
            <a:pPr marL="914400" indent="-914400"/>
            <a:r>
              <a:rPr lang="en-US" sz="2800" b="1" kern="0" dirty="0">
                <a:solidFill>
                  <a:schemeClr val="accent1">
                    <a:lumMod val="50000"/>
                  </a:schemeClr>
                </a:solidFill>
                <a:latin typeface="+mn-lt"/>
                <a:cs typeface="+mn-cs"/>
              </a:rPr>
              <a:t>8</a:t>
            </a:r>
            <a:r>
              <a:rPr lang="en-US" sz="2800" b="1" kern="0" dirty="0" smtClean="0">
                <a:solidFill>
                  <a:schemeClr val="accent1">
                    <a:lumMod val="50000"/>
                  </a:schemeClr>
                </a:solidFill>
                <a:latin typeface="+mn-lt"/>
                <a:cs typeface="+mn-cs"/>
              </a:rPr>
              <a:t>.2.4	Provide resources, budget and schedule</a:t>
            </a:r>
          </a:p>
          <a:p>
            <a:pPr marL="914400" indent="-914400"/>
            <a:r>
              <a:rPr lang="en-US" sz="2800" b="1" kern="0" dirty="0">
                <a:solidFill>
                  <a:schemeClr val="accent1">
                    <a:lumMod val="50000"/>
                  </a:schemeClr>
                </a:solidFill>
                <a:latin typeface="+mn-lt"/>
                <a:cs typeface="+mn-cs"/>
              </a:rPr>
              <a:t>8</a:t>
            </a:r>
            <a:r>
              <a:rPr lang="en-US" sz="2800" b="1" kern="0" dirty="0" smtClean="0">
                <a:solidFill>
                  <a:schemeClr val="accent1">
                    <a:lumMod val="50000"/>
                  </a:schemeClr>
                </a:solidFill>
                <a:latin typeface="+mn-lt"/>
                <a:cs typeface="+mn-cs"/>
              </a:rPr>
              <a:t>.2.5	Address interactions of risks and responses</a:t>
            </a:r>
          </a:p>
          <a:p>
            <a:pPr marL="914400" indent="-914400"/>
            <a:r>
              <a:rPr lang="en-US" sz="2800" b="1" kern="0" dirty="0">
                <a:solidFill>
                  <a:schemeClr val="accent1">
                    <a:lumMod val="50000"/>
                  </a:schemeClr>
                </a:solidFill>
                <a:latin typeface="+mn-lt"/>
                <a:cs typeface="+mn-cs"/>
              </a:rPr>
              <a:t>8</a:t>
            </a:r>
            <a:r>
              <a:rPr lang="en-US" sz="2800" b="1" kern="0" dirty="0" smtClean="0">
                <a:solidFill>
                  <a:schemeClr val="accent1">
                    <a:lumMod val="50000"/>
                  </a:schemeClr>
                </a:solidFill>
                <a:latin typeface="+mn-lt"/>
                <a:cs typeface="+mn-cs"/>
              </a:rPr>
              <a:t>.2.6	Ensure appropriate, timely, effective, and agreed-upon responses</a:t>
            </a:r>
          </a:p>
          <a:p>
            <a:pPr marL="914400" indent="-914400"/>
            <a:r>
              <a:rPr lang="en-US" sz="2800" b="1" kern="0" dirty="0" smtClean="0">
                <a:solidFill>
                  <a:schemeClr val="accent1">
                    <a:lumMod val="50000"/>
                  </a:schemeClr>
                </a:solidFill>
                <a:latin typeface="+mn-lt"/>
                <a:cs typeface="+mn-cs"/>
              </a:rPr>
              <a:t>8.2.7 Address threats and opportunities</a:t>
            </a:r>
          </a:p>
          <a:p>
            <a:pPr marL="914400" indent="-914400"/>
            <a:r>
              <a:rPr lang="en-US" sz="2800" b="1" kern="0" dirty="0" smtClean="0">
                <a:solidFill>
                  <a:schemeClr val="accent1">
                    <a:lumMod val="50000"/>
                  </a:schemeClr>
                </a:solidFill>
                <a:latin typeface="+mn-lt"/>
                <a:cs typeface="+mn-cs"/>
              </a:rPr>
              <a:t>8.2.8 Develop strategies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407036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3" y="1375946"/>
            <a:ext cx="74580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4158496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8.2.1  Communicate</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50660"/>
            <a:ext cx="8991600" cy="422154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Communication with the various stakeholders should be maintained in an </a:t>
            </a:r>
            <a:r>
              <a:rPr lang="en-US" sz="2400" b="1" kern="0" dirty="0" smtClean="0">
                <a:solidFill>
                  <a:srgbClr val="C00000"/>
                </a:solidFill>
                <a:latin typeface="+mn-lt"/>
                <a:cs typeface="+mn-cs"/>
              </a:rPr>
              <a:t>open and appropriate </a:t>
            </a:r>
            <a:r>
              <a:rPr lang="en-US" sz="2400" b="1" kern="0" dirty="0" smtClean="0">
                <a:solidFill>
                  <a:schemeClr val="accent1">
                    <a:lumMod val="50000"/>
                  </a:schemeClr>
                </a:solidFill>
                <a:latin typeface="+mn-lt"/>
                <a:cs typeface="+mn-cs"/>
              </a:rPr>
              <a:t>manner.</a:t>
            </a:r>
          </a:p>
          <a:p>
            <a:pPr marL="342900" indent="-342900">
              <a:buFont typeface="Arial" pitchFamily="34" charset="0"/>
              <a:buChar char="•"/>
            </a:pPr>
            <a:r>
              <a:rPr lang="en-US" sz="2400" b="1" kern="0" dirty="0" smtClean="0">
                <a:solidFill>
                  <a:schemeClr val="accent1">
                    <a:lumMod val="50000"/>
                  </a:schemeClr>
                </a:solidFill>
                <a:latin typeface="+mn-lt"/>
                <a:cs typeface="+mn-cs"/>
              </a:rPr>
              <a:t>The resulting plans are </a:t>
            </a:r>
            <a:r>
              <a:rPr lang="en-US" sz="2400" b="1" kern="0" dirty="0" smtClean="0">
                <a:solidFill>
                  <a:srgbClr val="C00000"/>
                </a:solidFill>
                <a:latin typeface="+mn-lt"/>
                <a:cs typeface="+mn-cs"/>
              </a:rPr>
              <a:t>disseminated and approval obtained</a:t>
            </a:r>
            <a:r>
              <a:rPr lang="en-US" sz="2400" b="1" kern="0" dirty="0" smtClean="0">
                <a:solidFill>
                  <a:schemeClr val="accent1">
                    <a:lumMod val="50000"/>
                  </a:schemeClr>
                </a:solidFill>
                <a:latin typeface="+mn-lt"/>
                <a:cs typeface="+mn-cs"/>
              </a:rPr>
              <a:t> in order to ensure full acceptance by all stakeholders.</a:t>
            </a:r>
          </a:p>
          <a:p>
            <a:pPr marL="342900" indent="-342900">
              <a:buFont typeface="Arial" pitchFamily="34" charset="0"/>
              <a:buChar char="•"/>
            </a:pPr>
            <a:r>
              <a:rPr lang="en-US" sz="2400" b="1" kern="0" dirty="0" smtClean="0">
                <a:solidFill>
                  <a:srgbClr val="C00000"/>
                </a:solidFill>
                <a:latin typeface="+mn-lt"/>
                <a:cs typeface="+mn-cs"/>
              </a:rPr>
              <a:t>Organizational causes of risk </a:t>
            </a:r>
            <a:r>
              <a:rPr lang="en-US" sz="2400" b="1" kern="0" dirty="0" smtClean="0">
                <a:solidFill>
                  <a:schemeClr val="accent1">
                    <a:lumMod val="50000"/>
                  </a:schemeClr>
                </a:solidFill>
                <a:latin typeface="+mn-lt"/>
                <a:cs typeface="+mn-cs"/>
              </a:rPr>
              <a:t>should be addressed openly</a:t>
            </a:r>
          </a:p>
          <a:p>
            <a:pPr marL="800100" lvl="1" indent="-342900">
              <a:buFont typeface="Arial" pitchFamily="34" charset="0"/>
              <a:buChar char="•"/>
            </a:pPr>
            <a:r>
              <a:rPr lang="en-US" sz="2400" b="1" kern="0" dirty="0" smtClean="0">
                <a:solidFill>
                  <a:schemeClr val="accent1">
                    <a:lumMod val="50000"/>
                  </a:schemeClr>
                </a:solidFill>
                <a:latin typeface="+mn-lt"/>
                <a:cs typeface="+mn-cs"/>
              </a:rPr>
              <a:t>Culture</a:t>
            </a:r>
          </a:p>
          <a:p>
            <a:pPr marL="800100" lvl="1" indent="-342900">
              <a:buFont typeface="Arial" pitchFamily="34" charset="0"/>
              <a:buChar char="•"/>
            </a:pPr>
            <a:r>
              <a:rPr lang="en-US" sz="2400" b="1" kern="0" dirty="0" smtClean="0">
                <a:solidFill>
                  <a:schemeClr val="accent1">
                    <a:lumMod val="50000"/>
                  </a:schemeClr>
                </a:solidFill>
                <a:latin typeface="+mn-lt"/>
                <a:cs typeface="+mn-cs"/>
              </a:rPr>
              <a:t>Attitudes</a:t>
            </a:r>
          </a:p>
          <a:p>
            <a:pPr marL="800100" lvl="1" indent="-342900">
              <a:buFont typeface="Arial" pitchFamily="34" charset="0"/>
              <a:buChar char="•"/>
            </a:pPr>
            <a:r>
              <a:rPr lang="en-US" sz="2400" b="1" kern="0" dirty="0" smtClean="0">
                <a:solidFill>
                  <a:schemeClr val="accent1">
                    <a:lumMod val="50000"/>
                  </a:schemeClr>
                </a:solidFill>
                <a:latin typeface="+mn-lt"/>
                <a:cs typeface="+mn-cs"/>
              </a:rPr>
              <a:t>Disagreements concerning objectives</a:t>
            </a:r>
          </a:p>
          <a:p>
            <a:pPr marL="342900" indent="-342900">
              <a:buFont typeface="Arial" pitchFamily="34" charset="0"/>
              <a:buChar char="•"/>
            </a:pPr>
            <a:r>
              <a:rPr lang="en-US" sz="2400" b="1" kern="0" dirty="0" smtClean="0">
                <a:solidFill>
                  <a:schemeClr val="accent1">
                    <a:lumMod val="50000"/>
                  </a:schemeClr>
                </a:solidFill>
                <a:latin typeface="+mn-lt"/>
                <a:cs typeface="+mn-cs"/>
              </a:rPr>
              <a:t>This may require </a:t>
            </a:r>
            <a:r>
              <a:rPr lang="en-US" sz="2400" b="1" kern="0" dirty="0" smtClean="0">
                <a:solidFill>
                  <a:srgbClr val="C00000"/>
                </a:solidFill>
                <a:latin typeface="+mn-lt"/>
                <a:cs typeface="+mn-cs"/>
              </a:rPr>
              <a:t>involving high levels </a:t>
            </a:r>
            <a:r>
              <a:rPr lang="en-US" sz="2400" b="1" kern="0" dirty="0" smtClean="0">
                <a:solidFill>
                  <a:schemeClr val="accent1">
                    <a:lumMod val="50000"/>
                  </a:schemeClr>
                </a:solidFill>
                <a:latin typeface="+mn-lt"/>
                <a:cs typeface="+mn-cs"/>
              </a:rPr>
              <a:t>of the organization’s management and other stakeholders.</a:t>
            </a:r>
            <a:endParaRPr lang="en-US" sz="24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904902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5502216"/>
              </p:ext>
            </p:extLst>
          </p:nvPr>
        </p:nvGraphicFramePr>
        <p:xfrm>
          <a:off x="228600" y="1524001"/>
          <a:ext cx="8686799" cy="3352799"/>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0" marR="0" lvl="0" indent="0" algn="l" defTabSz="914400" rtl="0" eaLnBrk="1" latinLnBrk="0" hangingPunct="1">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10.   Planning </a:t>
                      </a:r>
                      <a:r>
                        <a:rPr lang="en-US" sz="2000" kern="1200" dirty="0">
                          <a:solidFill>
                            <a:srgbClr val="011213"/>
                          </a:solidFill>
                          <a:latin typeface="Calibri"/>
                          <a:ea typeface="Calibri"/>
                          <a:cs typeface="Times New Roman"/>
                        </a:rPr>
                        <a:t>Risk </a:t>
                      </a:r>
                      <a:r>
                        <a:rPr lang="en-US" sz="2000" kern="1200" dirty="0" smtClean="0">
                          <a:solidFill>
                            <a:srgbClr val="011213"/>
                          </a:solidFill>
                          <a:latin typeface="Calibri"/>
                          <a:ea typeface="Calibri"/>
                          <a:cs typeface="Times New Roman"/>
                        </a:rPr>
                        <a:t>Responses</a:t>
                      </a: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Purpose </a:t>
                      </a:r>
                      <a:r>
                        <a:rPr lang="en-US" sz="1600" kern="1200" dirty="0">
                          <a:solidFill>
                            <a:srgbClr val="011213"/>
                          </a:solidFill>
                          <a:latin typeface="Calibri"/>
                          <a:ea typeface="Calibri"/>
                          <a:cs typeface="Times New Roman"/>
                        </a:rPr>
                        <a:t>and Objective of the Plan Risk Responses 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Critical Success Factors for the Plan Risk Responses </a:t>
                      </a:r>
                      <a:r>
                        <a:rPr lang="en-US" sz="1600" kern="1200" dirty="0" smtClean="0">
                          <a:solidFill>
                            <a:srgbClr val="011213"/>
                          </a:solidFill>
                          <a:latin typeface="Calibri"/>
                          <a:ea typeface="Calibri"/>
                          <a:cs typeface="Times New Roman"/>
                        </a:rPr>
                        <a:t>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Risk Response Strategies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Tools and Techniques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Documenting the Results</a:t>
                      </a:r>
                      <a:endParaRPr lang="en-US" sz="16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a:solidFill>
                            <a:srgbClr val="011213"/>
                          </a:solidFill>
                          <a:latin typeface="Calibri"/>
                          <a:ea typeface="Calibri"/>
                          <a:cs typeface="Times New Roman"/>
                        </a:rPr>
                        <a:t>Understanding the Project Environment and various types of Risk Responses which can be planned for positive as well as negative risks (threats and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71165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2000548"/>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8.2.2  Define Roles and Responsibilities</a:t>
            </a:r>
          </a:p>
          <a:p>
            <a:pPr algn="ctr">
              <a:defRPr/>
            </a:pP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05000"/>
            <a:ext cx="8991600" cy="4343400"/>
          </a:xfrm>
          <a:prstGeom prst="rect">
            <a:avLst/>
          </a:prstGeom>
        </p:spPr>
        <p:txBody>
          <a:bodyPr/>
          <a:lstStyle/>
          <a:p>
            <a:pPr marL="342900" indent="-342900">
              <a:buFont typeface="Arial" pitchFamily="34" charset="0"/>
              <a:buChar char="•"/>
            </a:pPr>
            <a:r>
              <a:rPr lang="en-US" sz="2000" b="1" kern="0" dirty="0" smtClean="0">
                <a:solidFill>
                  <a:schemeClr val="accent1">
                    <a:lumMod val="50000"/>
                  </a:schemeClr>
                </a:solidFill>
                <a:latin typeface="+mn-lt"/>
                <a:cs typeface="+mn-cs"/>
              </a:rPr>
              <a:t>The </a:t>
            </a:r>
            <a:r>
              <a:rPr lang="en-US" sz="2000" b="1" kern="0" dirty="0" smtClean="0">
                <a:solidFill>
                  <a:srgbClr val="C00000"/>
                </a:solidFill>
                <a:latin typeface="+mn-lt"/>
                <a:cs typeface="+mn-cs"/>
              </a:rPr>
              <a:t>risk response success </a:t>
            </a:r>
            <a:r>
              <a:rPr lang="en-US" sz="2000" b="1" kern="0" dirty="0" smtClean="0">
                <a:solidFill>
                  <a:schemeClr val="accent1">
                    <a:lumMod val="50000"/>
                  </a:schemeClr>
                </a:solidFill>
                <a:latin typeface="+mn-lt"/>
                <a:cs typeface="+mn-cs"/>
              </a:rPr>
              <a:t>will be dependent upon the full support and involvement of the </a:t>
            </a:r>
            <a:r>
              <a:rPr lang="en-US" sz="2000" b="1" kern="0" dirty="0" smtClean="0">
                <a:solidFill>
                  <a:srgbClr val="FF0000"/>
                </a:solidFill>
                <a:latin typeface="+mn-lt"/>
                <a:cs typeface="+mn-cs"/>
              </a:rPr>
              <a:t>project team and other stakeholders</a:t>
            </a:r>
            <a:r>
              <a:rPr lang="en-US" sz="2000" b="1" kern="0" dirty="0" smtClean="0">
                <a:solidFill>
                  <a:schemeClr val="accent1">
                    <a:lumMod val="50000"/>
                  </a:schemeClr>
                </a:solidFill>
                <a:latin typeface="+mn-lt"/>
                <a:cs typeface="+mn-cs"/>
              </a:rPr>
              <a:t>.</a:t>
            </a:r>
          </a:p>
          <a:p>
            <a:pPr marL="342900" indent="-342900">
              <a:buFont typeface="Arial" pitchFamily="34" charset="0"/>
              <a:buChar char="•"/>
            </a:pPr>
            <a:r>
              <a:rPr lang="en-US" sz="2000" b="1" kern="0" dirty="0" smtClean="0">
                <a:solidFill>
                  <a:schemeClr val="accent1">
                    <a:lumMod val="50000"/>
                  </a:schemeClr>
                </a:solidFill>
                <a:latin typeface="+mn-lt"/>
                <a:cs typeface="+mn-cs"/>
              </a:rPr>
              <a:t>The </a:t>
            </a:r>
            <a:r>
              <a:rPr lang="en-US" sz="2000" b="1" kern="0" dirty="0" smtClean="0">
                <a:solidFill>
                  <a:srgbClr val="C00000"/>
                </a:solidFill>
                <a:latin typeface="+mn-lt"/>
                <a:cs typeface="+mn-cs"/>
              </a:rPr>
              <a:t>key roles </a:t>
            </a:r>
            <a:r>
              <a:rPr lang="en-US" sz="2000" b="1" kern="0" dirty="0" smtClean="0">
                <a:solidFill>
                  <a:schemeClr val="accent1">
                    <a:lumMod val="50000"/>
                  </a:schemeClr>
                </a:solidFill>
                <a:latin typeface="+mn-lt"/>
                <a:cs typeface="+mn-cs"/>
              </a:rPr>
              <a:t>for Project Risk Management are those of </a:t>
            </a:r>
            <a:r>
              <a:rPr lang="en-US" sz="2000" b="1" kern="0" dirty="0" smtClean="0">
                <a:solidFill>
                  <a:srgbClr val="FF0000"/>
                </a:solidFill>
                <a:latin typeface="+mn-lt"/>
                <a:cs typeface="+mn-cs"/>
              </a:rPr>
              <a:t>risk owner and risk action owner</a:t>
            </a:r>
            <a:r>
              <a:rPr lang="en-US" sz="2000" b="1" kern="0" dirty="0" smtClean="0">
                <a:solidFill>
                  <a:schemeClr val="accent1">
                    <a:lumMod val="50000"/>
                  </a:schemeClr>
                </a:solidFill>
                <a:latin typeface="+mn-lt"/>
                <a:cs typeface="+mn-cs"/>
              </a:rPr>
              <a:t>.</a:t>
            </a:r>
          </a:p>
          <a:p>
            <a:pPr marL="342900" indent="-342900">
              <a:buFont typeface="Arial" pitchFamily="34" charset="0"/>
              <a:buChar char="•"/>
            </a:pPr>
            <a:r>
              <a:rPr lang="en-US" sz="2000" b="1" kern="0" dirty="0" smtClean="0">
                <a:solidFill>
                  <a:schemeClr val="accent1">
                    <a:lumMod val="50000"/>
                  </a:schemeClr>
                </a:solidFill>
                <a:latin typeface="+mn-lt"/>
                <a:cs typeface="+mn-cs"/>
              </a:rPr>
              <a:t>A </a:t>
            </a:r>
            <a:r>
              <a:rPr lang="en-US" sz="2000" b="1" kern="0" dirty="0" smtClean="0">
                <a:solidFill>
                  <a:srgbClr val="C00000"/>
                </a:solidFill>
                <a:latin typeface="+mn-lt"/>
                <a:cs typeface="+mn-cs"/>
              </a:rPr>
              <a:t>single risk owner </a:t>
            </a:r>
            <a:r>
              <a:rPr lang="en-US" sz="2000" b="1" kern="0" dirty="0" smtClean="0">
                <a:solidFill>
                  <a:schemeClr val="accent1">
                    <a:lumMod val="50000"/>
                  </a:schemeClr>
                </a:solidFill>
                <a:latin typeface="+mn-lt"/>
                <a:cs typeface="+mn-cs"/>
              </a:rPr>
              <a:t>should be assigned to every identified risk, and each agreed-upon risk response should have a </a:t>
            </a:r>
            <a:r>
              <a:rPr lang="en-US" sz="2000" b="1" kern="0" dirty="0" smtClean="0">
                <a:solidFill>
                  <a:srgbClr val="C00000"/>
                </a:solidFill>
                <a:latin typeface="+mn-lt"/>
                <a:cs typeface="+mn-cs"/>
              </a:rPr>
              <a:t>single risk action owner</a:t>
            </a:r>
            <a:r>
              <a:rPr lang="en-US" sz="2000" b="1" kern="0" dirty="0" smtClean="0">
                <a:solidFill>
                  <a:schemeClr val="accent1">
                    <a:lumMod val="50000"/>
                  </a:schemeClr>
                </a:solidFill>
                <a:latin typeface="+mn-lt"/>
                <a:cs typeface="+mn-cs"/>
              </a:rPr>
              <a:t>.</a:t>
            </a:r>
          </a:p>
          <a:p>
            <a:pPr marL="342900" indent="-342900">
              <a:buFont typeface="Arial" pitchFamily="34" charset="0"/>
              <a:buChar char="•"/>
            </a:pPr>
            <a:r>
              <a:rPr lang="en-US" sz="2000" b="1" kern="0" dirty="0" smtClean="0">
                <a:solidFill>
                  <a:schemeClr val="accent1">
                    <a:lumMod val="50000"/>
                  </a:schemeClr>
                </a:solidFill>
                <a:latin typeface="+mn-lt"/>
                <a:cs typeface="+mn-cs"/>
              </a:rPr>
              <a:t>The people with the </a:t>
            </a:r>
            <a:r>
              <a:rPr lang="en-US" sz="2000" b="1" kern="0" dirty="0" smtClean="0">
                <a:solidFill>
                  <a:srgbClr val="C00000"/>
                </a:solidFill>
                <a:latin typeface="+mn-lt"/>
                <a:cs typeface="+mn-cs"/>
              </a:rPr>
              <a:t>corresponding responsibilities </a:t>
            </a:r>
            <a:r>
              <a:rPr lang="en-US" sz="2000" b="1" kern="0" dirty="0" smtClean="0">
                <a:solidFill>
                  <a:schemeClr val="accent1">
                    <a:lumMod val="50000"/>
                  </a:schemeClr>
                </a:solidFill>
                <a:latin typeface="+mn-lt"/>
                <a:cs typeface="+mn-cs"/>
              </a:rPr>
              <a:t>should be aware of what is expected of them, and the </a:t>
            </a:r>
            <a:r>
              <a:rPr lang="en-US" sz="2000" b="1" kern="0" dirty="0" smtClean="0">
                <a:solidFill>
                  <a:srgbClr val="FF0000"/>
                </a:solidFill>
                <a:latin typeface="+mn-lt"/>
                <a:cs typeface="+mn-cs"/>
              </a:rPr>
              <a:t>other project stakeholders </a:t>
            </a:r>
            <a:r>
              <a:rPr lang="en-US" sz="2000" b="1" kern="0" dirty="0" smtClean="0">
                <a:solidFill>
                  <a:schemeClr val="accent1">
                    <a:lumMod val="50000"/>
                  </a:schemeClr>
                </a:solidFill>
                <a:latin typeface="+mn-lt"/>
                <a:cs typeface="+mn-cs"/>
              </a:rPr>
              <a:t>should </a:t>
            </a:r>
            <a:r>
              <a:rPr lang="en-US" sz="2000" b="1" kern="0" dirty="0" smtClean="0">
                <a:solidFill>
                  <a:srgbClr val="FF0000"/>
                </a:solidFill>
                <a:latin typeface="+mn-lt"/>
                <a:cs typeface="+mn-cs"/>
              </a:rPr>
              <a:t>understand and accept </a:t>
            </a:r>
            <a:r>
              <a:rPr lang="en-US" sz="2000" b="1" kern="0" dirty="0" smtClean="0">
                <a:solidFill>
                  <a:schemeClr val="accent1">
                    <a:lumMod val="50000"/>
                  </a:schemeClr>
                </a:solidFill>
                <a:latin typeface="+mn-lt"/>
                <a:cs typeface="+mn-cs"/>
              </a:rPr>
              <a:t>the needs and authority of these roles.</a:t>
            </a:r>
          </a:p>
          <a:p>
            <a:pPr marL="342900" indent="-342900">
              <a:buFont typeface="Arial" pitchFamily="34" charset="0"/>
              <a:buChar char="•"/>
            </a:pPr>
            <a:r>
              <a:rPr lang="en-US" sz="2000" b="1" kern="0" dirty="0" smtClean="0">
                <a:solidFill>
                  <a:srgbClr val="C00000"/>
                </a:solidFill>
                <a:latin typeface="+mn-lt"/>
                <a:cs typeface="+mn-cs"/>
              </a:rPr>
              <a:t>Management</a:t>
            </a:r>
            <a:r>
              <a:rPr lang="en-US" sz="2000" b="1" kern="0" dirty="0" smtClean="0">
                <a:solidFill>
                  <a:schemeClr val="accent1">
                    <a:lumMod val="50000"/>
                  </a:schemeClr>
                </a:solidFill>
                <a:latin typeface="+mn-lt"/>
                <a:cs typeface="+mn-cs"/>
              </a:rPr>
              <a:t> may take ownership of risks with </a:t>
            </a:r>
            <a:r>
              <a:rPr lang="en-US" sz="2000" b="1" kern="0" dirty="0" smtClean="0">
                <a:solidFill>
                  <a:srgbClr val="FF0000"/>
                </a:solidFill>
                <a:latin typeface="+mn-lt"/>
                <a:cs typeface="+mn-cs"/>
              </a:rPr>
              <a:t>political, organizational causes</a:t>
            </a:r>
            <a:r>
              <a:rPr lang="en-US" sz="2000" b="1" kern="0" dirty="0" smtClean="0">
                <a:solidFill>
                  <a:schemeClr val="accent1">
                    <a:lumMod val="50000"/>
                  </a:schemeClr>
                </a:solidFill>
                <a:latin typeface="+mn-lt"/>
                <a:cs typeface="+mn-cs"/>
              </a:rPr>
              <a:t>.</a:t>
            </a:r>
          </a:p>
          <a:p>
            <a:pPr marL="342900" indent="-342900">
              <a:buFont typeface="Arial" pitchFamily="34" charset="0"/>
              <a:buChar char="•"/>
            </a:pPr>
            <a:r>
              <a:rPr lang="en-US" sz="2000" b="1" kern="0" dirty="0" smtClean="0">
                <a:solidFill>
                  <a:schemeClr val="accent1">
                    <a:lumMod val="50000"/>
                  </a:schemeClr>
                </a:solidFill>
                <a:latin typeface="+mn-lt"/>
                <a:cs typeface="+mn-cs"/>
              </a:rPr>
              <a:t>In addition, </a:t>
            </a:r>
            <a:r>
              <a:rPr lang="en-US" sz="2000" b="1" kern="0" dirty="0" smtClean="0">
                <a:solidFill>
                  <a:srgbClr val="C00000"/>
                </a:solidFill>
                <a:latin typeface="+mn-lt"/>
                <a:cs typeface="+mn-cs"/>
              </a:rPr>
              <a:t>senior management </a:t>
            </a:r>
            <a:r>
              <a:rPr lang="en-US" sz="2000" b="1" kern="0" dirty="0" smtClean="0">
                <a:solidFill>
                  <a:schemeClr val="accent1">
                    <a:lumMod val="50000"/>
                  </a:schemeClr>
                </a:solidFill>
                <a:latin typeface="+mn-lt"/>
                <a:cs typeface="+mn-cs"/>
              </a:rPr>
              <a:t>should </a:t>
            </a:r>
            <a:r>
              <a:rPr lang="en-US" sz="2000" b="1" kern="0" dirty="0" smtClean="0">
                <a:solidFill>
                  <a:srgbClr val="FF0000"/>
                </a:solidFill>
                <a:latin typeface="+mn-lt"/>
                <a:cs typeface="+mn-cs"/>
              </a:rPr>
              <a:t>approve and track </a:t>
            </a:r>
            <a:r>
              <a:rPr lang="en-US" sz="2000" b="1" kern="0" dirty="0" smtClean="0">
                <a:solidFill>
                  <a:schemeClr val="accent1">
                    <a:lumMod val="50000"/>
                  </a:schemeClr>
                </a:solidFill>
                <a:latin typeface="+mn-lt"/>
                <a:cs typeface="+mn-cs"/>
              </a:rPr>
              <a:t>associated risk-related contingency reserves.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705805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8.2.3  Specify Timing of Responses</a:t>
            </a:r>
          </a:p>
        </p:txBody>
      </p:sp>
      <p:sp>
        <p:nvSpPr>
          <p:cNvPr id="3" name="Content Placeholder 2"/>
          <p:cNvSpPr txBox="1">
            <a:spLocks/>
          </p:cNvSpPr>
          <p:nvPr/>
        </p:nvSpPr>
        <p:spPr>
          <a:xfrm>
            <a:off x="152400" y="2057401"/>
            <a:ext cx="8991600" cy="4114800"/>
          </a:xfrm>
          <a:prstGeom prst="rect">
            <a:avLst/>
          </a:prstGeom>
        </p:spPr>
        <p:txBody>
          <a:bodyPr/>
          <a:lstStyle/>
          <a:p>
            <a:pPr marL="342900" indent="-342900">
              <a:buFont typeface="Arial" pitchFamily="34" charset="0"/>
              <a:buChar char="•"/>
            </a:pPr>
            <a:r>
              <a:rPr lang="en-US" sz="2800" b="1" kern="0" dirty="0" smtClean="0">
                <a:solidFill>
                  <a:srgbClr val="C00000"/>
                </a:solidFill>
                <a:latin typeface="+mn-lt"/>
                <a:cs typeface="+mn-cs"/>
              </a:rPr>
              <a:t>Agreed-upon responses </a:t>
            </a:r>
            <a:r>
              <a:rPr lang="en-US" sz="2800" b="1" kern="0" dirty="0" smtClean="0">
                <a:solidFill>
                  <a:schemeClr val="accent1">
                    <a:lumMod val="50000"/>
                  </a:schemeClr>
                </a:solidFill>
                <a:latin typeface="+mn-lt"/>
                <a:cs typeface="+mn-cs"/>
              </a:rPr>
              <a:t>should be </a:t>
            </a:r>
            <a:r>
              <a:rPr lang="en-US" sz="2800" b="1" kern="0" dirty="0" smtClean="0">
                <a:solidFill>
                  <a:srgbClr val="FF0000"/>
                </a:solidFill>
                <a:latin typeface="+mn-lt"/>
                <a:cs typeface="+mn-cs"/>
              </a:rPr>
              <a:t>integrated</a:t>
            </a:r>
            <a:r>
              <a:rPr lang="en-US" sz="2800" b="1" kern="0" dirty="0" smtClean="0">
                <a:solidFill>
                  <a:schemeClr val="accent1">
                    <a:lumMod val="50000"/>
                  </a:schemeClr>
                </a:solidFill>
                <a:latin typeface="+mn-lt"/>
                <a:cs typeface="+mn-cs"/>
              </a:rPr>
              <a:t> into the project management plan and will therefore be </a:t>
            </a:r>
            <a:r>
              <a:rPr lang="en-US" sz="2800" b="1" kern="0" dirty="0" smtClean="0">
                <a:solidFill>
                  <a:srgbClr val="FF0000"/>
                </a:solidFill>
                <a:latin typeface="+mn-lt"/>
                <a:cs typeface="+mn-cs"/>
              </a:rPr>
              <a:t>scheduled and assigned </a:t>
            </a:r>
            <a:r>
              <a:rPr lang="en-US" sz="2800" b="1" kern="0" dirty="0" smtClean="0">
                <a:solidFill>
                  <a:schemeClr val="accent1">
                    <a:lumMod val="50000"/>
                  </a:schemeClr>
                </a:solidFill>
                <a:latin typeface="+mn-lt"/>
                <a:cs typeface="+mn-cs"/>
              </a:rPr>
              <a:t>for execution.</a:t>
            </a:r>
          </a:p>
          <a:p>
            <a:pPr marL="342900" indent="-342900">
              <a:buFont typeface="Arial" pitchFamily="34" charset="0"/>
              <a:buChar char="•"/>
            </a:pPr>
            <a:r>
              <a:rPr lang="en-US" sz="2800" b="1" kern="0" dirty="0" smtClean="0">
                <a:solidFill>
                  <a:schemeClr val="accent1">
                    <a:lumMod val="50000"/>
                  </a:schemeClr>
                </a:solidFill>
                <a:latin typeface="+mn-lt"/>
                <a:cs typeface="+mn-cs"/>
              </a:rPr>
              <a:t>The responses that depend on uncertain conditions should be </a:t>
            </a:r>
            <a:r>
              <a:rPr lang="en-US" sz="2800" b="1" kern="0" dirty="0" smtClean="0">
                <a:solidFill>
                  <a:srgbClr val="FF0000"/>
                </a:solidFill>
                <a:latin typeface="+mn-lt"/>
                <a:cs typeface="+mn-cs"/>
              </a:rPr>
              <a:t>monitored</a:t>
            </a:r>
            <a:r>
              <a:rPr lang="en-US" sz="2800" b="1" kern="0" dirty="0" smtClean="0">
                <a:solidFill>
                  <a:schemeClr val="accent1">
                    <a:lumMod val="50000"/>
                  </a:schemeClr>
                </a:solidFill>
                <a:latin typeface="+mn-lt"/>
                <a:cs typeface="+mn-cs"/>
              </a:rPr>
              <a:t> so as to be performed if the conditions warrant them.</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136573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415772"/>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lgn="ctr"/>
            <a:r>
              <a:rPr lang="en-US"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8.2.4  Provide Resources, Budget, and Schedule for Responses</a:t>
            </a:r>
            <a:endParaRPr lang="en-US"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796772"/>
            <a:ext cx="8991600" cy="4907191"/>
          </a:xfrm>
          <a:prstGeom prst="rect">
            <a:avLst/>
          </a:prstGeom>
        </p:spPr>
        <p:txBody>
          <a:bodyPr/>
          <a:lstStyle/>
          <a:p>
            <a:pPr marL="342900" indent="-342900">
              <a:buFont typeface="Arial" pitchFamily="34" charset="0"/>
              <a:buChar char="•"/>
            </a:pPr>
            <a:r>
              <a:rPr lang="en-US" sz="2400" b="1" kern="0" dirty="0" smtClean="0">
                <a:solidFill>
                  <a:srgbClr val="C00000"/>
                </a:solidFill>
                <a:latin typeface="+mn-lt"/>
                <a:cs typeface="+mn-cs"/>
              </a:rPr>
              <a:t>Each response should be planned </a:t>
            </a:r>
            <a:r>
              <a:rPr lang="en-US" sz="2400" b="1" kern="0" dirty="0" smtClean="0">
                <a:solidFill>
                  <a:schemeClr val="accent1">
                    <a:lumMod val="50000"/>
                  </a:schemeClr>
                </a:solidFill>
                <a:latin typeface="+mn-lt"/>
                <a:cs typeface="+mn-cs"/>
              </a:rPr>
              <a:t>in detail in accordance with the methodology of the project and integrated into the project management plan. It entails,</a:t>
            </a:r>
          </a:p>
          <a:p>
            <a:pPr marL="800100" lvl="1" indent="-342900">
              <a:buFont typeface="Arial" pitchFamily="34" charset="0"/>
              <a:buChar char="•"/>
            </a:pPr>
            <a:r>
              <a:rPr lang="en-US" sz="2400" b="1" kern="0" dirty="0" smtClean="0">
                <a:solidFill>
                  <a:schemeClr val="accent1">
                    <a:lumMod val="50000"/>
                  </a:schemeClr>
                </a:solidFill>
                <a:latin typeface="+mn-lt"/>
                <a:cs typeface="+mn-cs"/>
              </a:rPr>
              <a:t> Estimating the resources, costs, and duration</a:t>
            </a:r>
          </a:p>
          <a:p>
            <a:pPr marL="800100" lvl="1" indent="-342900">
              <a:buFont typeface="Arial" pitchFamily="34" charset="0"/>
              <a:buChar char="•"/>
            </a:pPr>
            <a:r>
              <a:rPr lang="en-US" sz="2400" b="1" kern="0" dirty="0" smtClean="0">
                <a:solidFill>
                  <a:schemeClr val="accent1">
                    <a:lumMod val="50000"/>
                  </a:schemeClr>
                </a:solidFill>
                <a:latin typeface="+mn-lt"/>
                <a:cs typeface="+mn-cs"/>
              </a:rPr>
              <a:t>Updating the budget and schedule</a:t>
            </a:r>
          </a:p>
          <a:p>
            <a:pPr marL="800100" lvl="1" indent="-342900">
              <a:buFont typeface="Arial" pitchFamily="34" charset="0"/>
              <a:buChar char="•"/>
            </a:pPr>
            <a:r>
              <a:rPr lang="en-US" sz="2400" b="1" kern="0" dirty="0" smtClean="0">
                <a:solidFill>
                  <a:schemeClr val="accent1">
                    <a:lumMod val="50000"/>
                  </a:schemeClr>
                </a:solidFill>
                <a:latin typeface="+mn-lt"/>
                <a:cs typeface="+mn-cs"/>
              </a:rPr>
              <a:t>Obtaining approval from management</a:t>
            </a:r>
          </a:p>
          <a:p>
            <a:pPr marL="800100" lvl="1" indent="-342900">
              <a:buFont typeface="Arial" pitchFamily="34" charset="0"/>
              <a:buChar char="•"/>
            </a:pPr>
            <a:r>
              <a:rPr lang="en-US" sz="2400" b="1" kern="0" dirty="0" smtClean="0">
                <a:solidFill>
                  <a:schemeClr val="accent1">
                    <a:lumMod val="50000"/>
                  </a:schemeClr>
                </a:solidFill>
                <a:latin typeface="+mn-lt"/>
                <a:cs typeface="+mn-cs"/>
              </a:rPr>
              <a:t>Obtaining commitment from the risk owners and risk action owners.</a:t>
            </a:r>
          </a:p>
          <a:p>
            <a:pPr marL="342900" indent="-342900">
              <a:buFont typeface="Arial" pitchFamily="34" charset="0"/>
              <a:buChar char="•"/>
            </a:pPr>
            <a:r>
              <a:rPr lang="en-US" sz="2400" b="1" kern="0" dirty="0" smtClean="0">
                <a:solidFill>
                  <a:srgbClr val="C00000"/>
                </a:solidFill>
                <a:latin typeface="+mn-lt"/>
                <a:cs typeface="+mn-cs"/>
              </a:rPr>
              <a:t>Management’s role </a:t>
            </a:r>
            <a:r>
              <a:rPr lang="en-US" sz="2400" b="1" kern="0" dirty="0" smtClean="0">
                <a:solidFill>
                  <a:schemeClr val="accent1">
                    <a:lumMod val="50000"/>
                  </a:schemeClr>
                </a:solidFill>
                <a:latin typeface="+mn-lt"/>
                <a:cs typeface="+mn-cs"/>
              </a:rPr>
              <a:t>at this stage is vital for </a:t>
            </a:r>
          </a:p>
          <a:p>
            <a:pPr marL="800100" lvl="1" indent="-342900">
              <a:buFont typeface="Arial" pitchFamily="34" charset="0"/>
              <a:buChar char="•"/>
            </a:pPr>
            <a:r>
              <a:rPr lang="en-US" sz="2400" b="1" kern="0" dirty="0" smtClean="0">
                <a:solidFill>
                  <a:schemeClr val="accent1">
                    <a:lumMod val="50000"/>
                  </a:schemeClr>
                </a:solidFill>
                <a:latin typeface="+mn-lt"/>
                <a:cs typeface="+mn-cs"/>
              </a:rPr>
              <a:t>Supporting the project manager in developing risk responses and </a:t>
            </a:r>
          </a:p>
          <a:p>
            <a:pPr marL="800100" lvl="1" indent="-342900">
              <a:buFont typeface="Arial" pitchFamily="34" charset="0"/>
              <a:buChar char="•"/>
            </a:pPr>
            <a:r>
              <a:rPr lang="en-US" sz="2400" b="1" kern="0" dirty="0" smtClean="0">
                <a:solidFill>
                  <a:schemeClr val="accent1">
                    <a:lumMod val="50000"/>
                  </a:schemeClr>
                </a:solidFill>
                <a:latin typeface="+mn-lt"/>
                <a:cs typeface="+mn-cs"/>
              </a:rPr>
              <a:t>Authorizing the corresponding resources.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025267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44655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8.2.5  </a:t>
            </a:r>
            <a:r>
              <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Address interactions of risks and responses</a:t>
            </a:r>
          </a:p>
        </p:txBody>
      </p:sp>
      <p:sp>
        <p:nvSpPr>
          <p:cNvPr id="3" name="Content Placeholder 2"/>
          <p:cNvSpPr txBox="1">
            <a:spLocks/>
          </p:cNvSpPr>
          <p:nvPr/>
        </p:nvSpPr>
        <p:spPr>
          <a:xfrm>
            <a:off x="240985" y="1827550"/>
            <a:ext cx="8814430" cy="4952613"/>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Responses may be developed to address risks related by:-</a:t>
            </a:r>
          </a:p>
          <a:p>
            <a:pPr marL="800100" lvl="1" indent="-342900">
              <a:buFont typeface="Arial" pitchFamily="34" charset="0"/>
              <a:buChar char="•"/>
            </a:pPr>
            <a:r>
              <a:rPr lang="en-US" sz="2800" b="1" kern="0" dirty="0" smtClean="0">
                <a:solidFill>
                  <a:srgbClr val="FF0000"/>
                </a:solidFill>
                <a:latin typeface="+mn-lt"/>
                <a:cs typeface="+mn-cs"/>
              </a:rPr>
              <a:t>Cause and effect</a:t>
            </a:r>
            <a:r>
              <a:rPr lang="en-US" sz="2800" b="1" kern="0" dirty="0" smtClean="0">
                <a:solidFill>
                  <a:schemeClr val="accent1">
                    <a:lumMod val="50000"/>
                  </a:schemeClr>
                </a:solidFill>
                <a:latin typeface="+mn-lt"/>
                <a:cs typeface="+mn-cs"/>
              </a:rPr>
              <a:t>, or </a:t>
            </a:r>
          </a:p>
          <a:p>
            <a:pPr marL="800100" lvl="1" indent="-342900">
              <a:buFont typeface="Arial" pitchFamily="34" charset="0"/>
              <a:buChar char="•"/>
            </a:pPr>
            <a:r>
              <a:rPr lang="en-US" sz="2800" b="1" kern="0" dirty="0" smtClean="0">
                <a:solidFill>
                  <a:srgbClr val="FF0000"/>
                </a:solidFill>
                <a:latin typeface="+mn-lt"/>
                <a:cs typeface="+mn-cs"/>
              </a:rPr>
              <a:t>Common root cause</a:t>
            </a:r>
          </a:p>
          <a:p>
            <a:pPr marL="342900" indent="-342900">
              <a:buFont typeface="Arial" pitchFamily="34" charset="0"/>
              <a:buChar char="•"/>
            </a:pPr>
            <a:r>
              <a:rPr lang="en-US" sz="2800" b="1" kern="0" dirty="0" smtClean="0">
                <a:solidFill>
                  <a:srgbClr val="C00000"/>
                </a:solidFill>
                <a:latin typeface="+mn-lt"/>
                <a:cs typeface="+mn-cs"/>
              </a:rPr>
              <a:t>Categorization of risks </a:t>
            </a:r>
            <a:r>
              <a:rPr lang="en-US" sz="2800" b="1" kern="0" dirty="0" smtClean="0">
                <a:solidFill>
                  <a:schemeClr val="accent1">
                    <a:lumMod val="50000"/>
                  </a:schemeClr>
                </a:solidFill>
                <a:latin typeface="+mn-lt"/>
                <a:cs typeface="+mn-cs"/>
              </a:rPr>
              <a:t>may help identify and address responses, by using tools such as </a:t>
            </a:r>
          </a:p>
          <a:p>
            <a:pPr marL="800100" lvl="1" indent="-342900">
              <a:buFont typeface="Arial" pitchFamily="34" charset="0"/>
              <a:buChar char="•"/>
            </a:pPr>
            <a:r>
              <a:rPr lang="en-US" sz="2800" b="1" kern="0" dirty="0" smtClean="0">
                <a:solidFill>
                  <a:schemeClr val="accent1">
                    <a:lumMod val="50000"/>
                  </a:schemeClr>
                </a:solidFill>
                <a:latin typeface="+mn-lt"/>
                <a:cs typeface="+mn-cs"/>
              </a:rPr>
              <a:t>Risk Breakdown structure</a:t>
            </a:r>
          </a:p>
          <a:p>
            <a:pPr marL="800100" lvl="1" indent="-342900">
              <a:buFont typeface="Arial" pitchFamily="34" charset="0"/>
              <a:buChar char="•"/>
            </a:pPr>
            <a:r>
              <a:rPr lang="en-US" sz="2800" b="1" kern="0" dirty="0" smtClean="0">
                <a:solidFill>
                  <a:schemeClr val="accent1">
                    <a:lumMod val="50000"/>
                  </a:schemeClr>
                </a:solidFill>
                <a:latin typeface="+mn-lt"/>
                <a:cs typeface="+mn-cs"/>
              </a:rPr>
              <a:t>Affinity Diagram</a:t>
            </a:r>
          </a:p>
          <a:p>
            <a:pPr marL="800100" lvl="1" indent="-342900">
              <a:buFont typeface="Arial" pitchFamily="34" charset="0"/>
              <a:buChar char="•"/>
            </a:pPr>
            <a:r>
              <a:rPr lang="en-US" sz="2800" b="1" kern="0" dirty="0" smtClean="0">
                <a:solidFill>
                  <a:schemeClr val="accent1">
                    <a:lumMod val="50000"/>
                  </a:schemeClr>
                </a:solidFill>
                <a:latin typeface="+mn-lt"/>
                <a:cs typeface="+mn-cs"/>
              </a:rPr>
              <a:t>Other categorization tools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881858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44655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8.2.5  </a:t>
            </a:r>
            <a:r>
              <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Address interactions of risks and responses</a:t>
            </a:r>
          </a:p>
        </p:txBody>
      </p:sp>
      <p:sp>
        <p:nvSpPr>
          <p:cNvPr id="3" name="Content Placeholder 2"/>
          <p:cNvSpPr txBox="1">
            <a:spLocks/>
          </p:cNvSpPr>
          <p:nvPr/>
        </p:nvSpPr>
        <p:spPr>
          <a:xfrm>
            <a:off x="240985" y="1827550"/>
            <a:ext cx="8814430" cy="4952613"/>
          </a:xfrm>
          <a:prstGeom prst="rect">
            <a:avLst/>
          </a:prstGeom>
        </p:spPr>
        <p:txBody>
          <a:bodyPr/>
          <a:lstStyle/>
          <a:p>
            <a:pPr marL="342900" indent="-342900">
              <a:buFont typeface="Arial" pitchFamily="34" charset="0"/>
              <a:buChar char="•"/>
            </a:pPr>
            <a:r>
              <a:rPr lang="en-US" sz="2200" b="1" kern="0" dirty="0" smtClean="0">
                <a:solidFill>
                  <a:schemeClr val="accent1">
                    <a:lumMod val="50000"/>
                  </a:schemeClr>
                </a:solidFill>
                <a:latin typeface="+mn-lt"/>
                <a:cs typeface="+mn-cs"/>
              </a:rPr>
              <a:t>There is also a need during the Plan Risk Responses process to consider the </a:t>
            </a:r>
            <a:r>
              <a:rPr lang="en-US" sz="2200" b="1" kern="0" dirty="0" smtClean="0">
                <a:solidFill>
                  <a:srgbClr val="C00000"/>
                </a:solidFill>
                <a:latin typeface="+mn-lt"/>
                <a:cs typeface="+mn-cs"/>
              </a:rPr>
              <a:t>risks aggregated </a:t>
            </a:r>
            <a:r>
              <a:rPr lang="en-US" sz="2200" b="1" kern="0" dirty="0" smtClean="0">
                <a:solidFill>
                  <a:schemeClr val="accent1">
                    <a:lumMod val="50000"/>
                  </a:schemeClr>
                </a:solidFill>
                <a:latin typeface="+mn-lt"/>
                <a:cs typeface="+mn-cs"/>
              </a:rPr>
              <a:t>during the Perform Quantitative Risk Analysis process and then develop generic responses where possible.</a:t>
            </a:r>
          </a:p>
          <a:p>
            <a:pPr marL="342900" indent="-342900">
              <a:buFont typeface="Arial" pitchFamily="34" charset="0"/>
              <a:buChar char="•"/>
            </a:pPr>
            <a:r>
              <a:rPr lang="en-US" sz="2200" b="1" kern="0" dirty="0" smtClean="0">
                <a:solidFill>
                  <a:schemeClr val="accent1">
                    <a:lumMod val="50000"/>
                  </a:schemeClr>
                </a:solidFill>
                <a:latin typeface="+mn-lt"/>
                <a:cs typeface="+mn-cs"/>
              </a:rPr>
              <a:t>Another interaction effect that may occur is when one risk, if it occurs, </a:t>
            </a:r>
            <a:r>
              <a:rPr lang="en-US" sz="2200" b="1" kern="0" dirty="0" smtClean="0">
                <a:solidFill>
                  <a:srgbClr val="C00000"/>
                </a:solidFill>
                <a:latin typeface="+mn-lt"/>
                <a:cs typeface="+mn-cs"/>
              </a:rPr>
              <a:t>may affect the probability or impact of other risks</a:t>
            </a:r>
            <a:r>
              <a:rPr lang="en-US" sz="2200" b="1" kern="0" dirty="0" smtClean="0">
                <a:solidFill>
                  <a:schemeClr val="accent1">
                    <a:lumMod val="50000"/>
                  </a:schemeClr>
                </a:solidFill>
                <a:latin typeface="+mn-lt"/>
                <a:cs typeface="+mn-cs"/>
              </a:rPr>
              <a:t>.</a:t>
            </a:r>
          </a:p>
          <a:p>
            <a:pPr marL="342900" indent="-342900">
              <a:buFont typeface="Arial" pitchFamily="34" charset="0"/>
              <a:buChar char="•"/>
            </a:pPr>
            <a:r>
              <a:rPr lang="en-US" sz="2200" b="1" kern="0" dirty="0" smtClean="0">
                <a:solidFill>
                  <a:schemeClr val="accent1">
                    <a:lumMod val="50000"/>
                  </a:schemeClr>
                </a:solidFill>
                <a:latin typeface="+mn-lt"/>
                <a:cs typeface="+mn-cs"/>
              </a:rPr>
              <a:t>Deciding on the response strategy </a:t>
            </a:r>
            <a:r>
              <a:rPr lang="en-US" sz="2200" b="1" kern="0" dirty="0" smtClean="0">
                <a:solidFill>
                  <a:srgbClr val="C00000"/>
                </a:solidFill>
                <a:latin typeface="+mn-lt"/>
                <a:cs typeface="+mn-cs"/>
              </a:rPr>
              <a:t>may require a compromise</a:t>
            </a:r>
            <a:r>
              <a:rPr lang="en-US" sz="2200" b="1" kern="0" dirty="0" smtClean="0">
                <a:solidFill>
                  <a:schemeClr val="accent1">
                    <a:lumMod val="50000"/>
                  </a:schemeClr>
                </a:solidFill>
                <a:latin typeface="+mn-lt"/>
                <a:cs typeface="+mn-cs"/>
              </a:rPr>
              <a:t>, since some proposed responses may be mutually </a:t>
            </a:r>
            <a:r>
              <a:rPr lang="en-US" sz="2200" b="1" kern="0" dirty="0" smtClean="0">
                <a:solidFill>
                  <a:srgbClr val="FF0000"/>
                </a:solidFill>
                <a:latin typeface="+mn-lt"/>
                <a:cs typeface="+mn-cs"/>
              </a:rPr>
              <a:t>exclusive or counterproductive</a:t>
            </a:r>
            <a:r>
              <a:rPr lang="en-US" sz="2200" b="1" kern="0" dirty="0" smtClean="0">
                <a:solidFill>
                  <a:schemeClr val="accent1">
                    <a:lumMod val="50000"/>
                  </a:schemeClr>
                </a:solidFill>
                <a:latin typeface="+mn-lt"/>
                <a:cs typeface="+mn-cs"/>
              </a:rPr>
              <a:t>.</a:t>
            </a:r>
          </a:p>
          <a:p>
            <a:pPr marL="342900" indent="-342900">
              <a:buFont typeface="Arial" pitchFamily="34" charset="0"/>
              <a:buChar char="•"/>
            </a:pPr>
            <a:r>
              <a:rPr lang="en-US" sz="2200" b="1" kern="0" dirty="0" smtClean="0">
                <a:solidFill>
                  <a:schemeClr val="accent1">
                    <a:lumMod val="50000"/>
                  </a:schemeClr>
                </a:solidFill>
                <a:latin typeface="+mn-lt"/>
                <a:cs typeface="+mn-cs"/>
              </a:rPr>
              <a:t>Mitigating a threat to time could cost money, thereby increasing pressure on the budget. </a:t>
            </a:r>
          </a:p>
          <a:p>
            <a:pPr marL="342900" indent="-342900">
              <a:buFont typeface="Arial" pitchFamily="34" charset="0"/>
              <a:buChar char="•"/>
            </a:pPr>
            <a:r>
              <a:rPr lang="en-US" sz="2200" b="1" kern="0" dirty="0" smtClean="0">
                <a:solidFill>
                  <a:schemeClr val="accent1">
                    <a:lumMod val="50000"/>
                  </a:schemeClr>
                </a:solidFill>
                <a:latin typeface="+mn-lt"/>
                <a:cs typeface="+mn-cs"/>
              </a:rPr>
              <a:t>Risk response planning also needs to take a </a:t>
            </a:r>
            <a:r>
              <a:rPr lang="en-US" sz="2200" b="1" kern="0" dirty="0" smtClean="0">
                <a:solidFill>
                  <a:srgbClr val="C00000"/>
                </a:solidFill>
                <a:latin typeface="+mn-lt"/>
                <a:cs typeface="+mn-cs"/>
              </a:rPr>
              <a:t>holistic view </a:t>
            </a:r>
            <a:r>
              <a:rPr lang="en-US" sz="2200" b="1" kern="0" dirty="0" smtClean="0">
                <a:solidFill>
                  <a:schemeClr val="accent1">
                    <a:lumMod val="50000"/>
                  </a:schemeClr>
                </a:solidFill>
                <a:latin typeface="+mn-lt"/>
                <a:cs typeface="+mn-cs"/>
              </a:rPr>
              <a:t>of all proposed responses and make sure they are coherent. </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416091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44655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8.2.5  </a:t>
            </a:r>
            <a:r>
              <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Address interactions of risks and responses</a:t>
            </a:r>
          </a:p>
        </p:txBody>
      </p:sp>
      <p:sp>
        <p:nvSpPr>
          <p:cNvPr id="3" name="Content Placeholder 2"/>
          <p:cNvSpPr txBox="1">
            <a:spLocks/>
          </p:cNvSpPr>
          <p:nvPr/>
        </p:nvSpPr>
        <p:spPr>
          <a:xfrm>
            <a:off x="271465" y="2133600"/>
            <a:ext cx="8814430" cy="37338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challenge therefore in planning responses to risks is the need to </a:t>
            </a:r>
            <a:r>
              <a:rPr lang="en-US" sz="2400" b="1" kern="0" dirty="0" smtClean="0">
                <a:solidFill>
                  <a:srgbClr val="C00000"/>
                </a:solidFill>
                <a:latin typeface="+mn-lt"/>
                <a:cs typeface="+mn-cs"/>
              </a:rPr>
              <a:t>control the potential effects of the strategy </a:t>
            </a:r>
            <a:r>
              <a:rPr lang="en-US" sz="2400" b="1" kern="0" dirty="0" smtClean="0">
                <a:solidFill>
                  <a:schemeClr val="accent1">
                    <a:lumMod val="50000"/>
                  </a:schemeClr>
                </a:solidFill>
                <a:latin typeface="+mn-lt"/>
                <a:cs typeface="+mn-cs"/>
              </a:rPr>
              <a:t>developed for treating the original risk.</a:t>
            </a:r>
          </a:p>
          <a:p>
            <a:pPr marL="342900" indent="-342900">
              <a:buFont typeface="Arial" pitchFamily="34" charset="0"/>
              <a:buChar char="•"/>
            </a:pPr>
            <a:r>
              <a:rPr lang="en-US" sz="2400" b="1" kern="0" dirty="0" smtClean="0">
                <a:solidFill>
                  <a:schemeClr val="accent1">
                    <a:lumMod val="50000"/>
                  </a:schemeClr>
                </a:solidFill>
                <a:latin typeface="+mn-lt"/>
                <a:cs typeface="+mn-cs"/>
              </a:rPr>
              <a:t>If this is overlooked, the </a:t>
            </a:r>
            <a:r>
              <a:rPr lang="en-US" sz="2400" b="1" kern="0" dirty="0" smtClean="0">
                <a:solidFill>
                  <a:srgbClr val="C00000"/>
                </a:solidFill>
                <a:latin typeface="+mn-lt"/>
                <a:cs typeface="+mn-cs"/>
              </a:rPr>
              <a:t>total level of threat </a:t>
            </a:r>
            <a:r>
              <a:rPr lang="en-US" sz="2400" b="1" kern="0" dirty="0" smtClean="0">
                <a:solidFill>
                  <a:schemeClr val="accent1">
                    <a:lumMod val="50000"/>
                  </a:schemeClr>
                </a:solidFill>
                <a:latin typeface="+mn-lt"/>
                <a:cs typeface="+mn-cs"/>
              </a:rPr>
              <a:t>in a project can actually increase, or the potential for opportunities can be compromised. </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155395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66199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lgn="ctr"/>
            <a:r>
              <a:rPr lang="en-US" sz="1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8.2.6  Ensure appropriate, timely, effective, and agreed-upon responses</a:t>
            </a:r>
          </a:p>
          <a:p>
            <a:pPr marL="914400" indent="-914400" algn="ctr"/>
            <a:endParaRPr lang="en-US" sz="1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271465" y="1827550"/>
            <a:ext cx="8814430" cy="4691896"/>
          </a:xfrm>
          <a:prstGeom prst="rect">
            <a:avLst/>
          </a:prstGeom>
        </p:spPr>
        <p:txBody>
          <a:bodyPr/>
          <a:lstStyle/>
          <a:p>
            <a:pPr marL="342900" indent="-342900">
              <a:buFont typeface="Arial" pitchFamily="34" charset="0"/>
              <a:buChar char="•"/>
            </a:pPr>
            <a:r>
              <a:rPr lang="en-US" sz="2300" b="1" kern="0" dirty="0" smtClean="0">
                <a:solidFill>
                  <a:schemeClr val="accent1">
                    <a:lumMod val="50000"/>
                  </a:schemeClr>
                </a:solidFill>
                <a:latin typeface="+mn-lt"/>
                <a:cs typeface="+mn-cs"/>
              </a:rPr>
              <a:t>In general, responses should be appropriate, timely, cost-effective, feasible, achievable, agreed-upon, assigned and accepted.</a:t>
            </a:r>
          </a:p>
          <a:p>
            <a:pPr marL="342900" indent="-342900">
              <a:buFont typeface="Arial" pitchFamily="34" charset="0"/>
              <a:buChar char="•"/>
            </a:pPr>
            <a:r>
              <a:rPr lang="en-US" sz="2300" b="1" kern="0" dirty="0" smtClean="0">
                <a:solidFill>
                  <a:schemeClr val="accent1">
                    <a:lumMod val="50000"/>
                  </a:schemeClr>
                </a:solidFill>
                <a:latin typeface="+mn-lt"/>
                <a:cs typeface="+mn-cs"/>
              </a:rPr>
              <a:t>Any proposed risk response plan needs to be assessed against the following </a:t>
            </a:r>
            <a:r>
              <a:rPr lang="en-US" sz="2300" b="1" kern="0" dirty="0" smtClean="0">
                <a:solidFill>
                  <a:srgbClr val="C00000"/>
                </a:solidFill>
                <a:latin typeface="+mn-lt"/>
                <a:cs typeface="+mn-cs"/>
              </a:rPr>
              <a:t>criteria</a:t>
            </a:r>
            <a:r>
              <a:rPr lang="en-US" sz="2300" b="1" kern="0" dirty="0" smtClean="0">
                <a:solidFill>
                  <a:schemeClr val="accent1">
                    <a:lumMod val="50000"/>
                  </a:schemeClr>
                </a:solidFill>
                <a:latin typeface="+mn-lt"/>
                <a:cs typeface="+mn-cs"/>
              </a:rPr>
              <a:t>:-</a:t>
            </a:r>
          </a:p>
          <a:p>
            <a:pPr marL="800100" lvl="1" indent="-342900">
              <a:buFont typeface="Arial" pitchFamily="34" charset="0"/>
              <a:buChar char="•"/>
            </a:pPr>
            <a:r>
              <a:rPr lang="en-US" sz="2300" b="1" kern="0" dirty="0" smtClean="0">
                <a:solidFill>
                  <a:srgbClr val="C00000"/>
                </a:solidFill>
                <a:latin typeface="+mn-lt"/>
                <a:cs typeface="+mn-cs"/>
              </a:rPr>
              <a:t>Consistency</a:t>
            </a:r>
            <a:r>
              <a:rPr lang="en-US" sz="2300" b="1" kern="0" dirty="0" smtClean="0">
                <a:solidFill>
                  <a:schemeClr val="accent1">
                    <a:lumMod val="50000"/>
                  </a:schemeClr>
                </a:solidFill>
                <a:latin typeface="+mn-lt"/>
                <a:cs typeface="+mn-cs"/>
              </a:rPr>
              <a:t> with organizational values, project objectives, and stakeholder expectations.</a:t>
            </a:r>
          </a:p>
          <a:p>
            <a:pPr marL="800100" lvl="1" indent="-342900">
              <a:buFont typeface="Arial" pitchFamily="34" charset="0"/>
              <a:buChar char="•"/>
            </a:pPr>
            <a:r>
              <a:rPr lang="en-US" sz="2300" b="1" kern="0" dirty="0" smtClean="0">
                <a:solidFill>
                  <a:srgbClr val="C00000"/>
                </a:solidFill>
                <a:latin typeface="+mn-lt"/>
                <a:cs typeface="+mn-cs"/>
              </a:rPr>
              <a:t>Technical feasibility</a:t>
            </a:r>
          </a:p>
          <a:p>
            <a:pPr marL="800100" lvl="1" indent="-342900">
              <a:buFont typeface="Arial" pitchFamily="34" charset="0"/>
              <a:buChar char="•"/>
            </a:pPr>
            <a:r>
              <a:rPr lang="en-US" sz="2300" b="1" kern="0" dirty="0" smtClean="0">
                <a:solidFill>
                  <a:srgbClr val="C00000"/>
                </a:solidFill>
                <a:latin typeface="+mn-lt"/>
                <a:cs typeface="+mn-cs"/>
              </a:rPr>
              <a:t>Ability</a:t>
            </a:r>
            <a:r>
              <a:rPr lang="en-US" sz="2300" b="1" kern="0" dirty="0" smtClean="0">
                <a:solidFill>
                  <a:schemeClr val="accent1">
                    <a:lumMod val="50000"/>
                  </a:schemeClr>
                </a:solidFill>
                <a:latin typeface="+mn-lt"/>
                <a:cs typeface="+mn-cs"/>
              </a:rPr>
              <a:t> of the project team or risk action owners outside the project to carry out the corresponding actions</a:t>
            </a:r>
          </a:p>
          <a:p>
            <a:pPr marL="800100" lvl="1" indent="-342900">
              <a:buFont typeface="Arial" pitchFamily="34" charset="0"/>
              <a:buChar char="•"/>
            </a:pPr>
            <a:r>
              <a:rPr lang="en-US" sz="2300" b="1" kern="0" dirty="0" smtClean="0">
                <a:solidFill>
                  <a:srgbClr val="C00000"/>
                </a:solidFill>
                <a:latin typeface="+mn-lt"/>
                <a:cs typeface="+mn-cs"/>
              </a:rPr>
              <a:t>Balance</a:t>
            </a:r>
            <a:r>
              <a:rPr lang="en-US" sz="2300" b="1" kern="0" dirty="0" smtClean="0">
                <a:solidFill>
                  <a:schemeClr val="accent1">
                    <a:lumMod val="50000"/>
                  </a:schemeClr>
                </a:solidFill>
                <a:latin typeface="+mn-lt"/>
                <a:cs typeface="+mn-cs"/>
              </a:rPr>
              <a:t> between overall impact of the response on the project objectives and the improvement in the risk profile of the project.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233723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08105"/>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lgn="ctr"/>
            <a:r>
              <a:rPr lang="en-US" sz="2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8.2.7  Address threats and opportunities</a:t>
            </a:r>
          </a:p>
        </p:txBody>
      </p:sp>
      <p:sp>
        <p:nvSpPr>
          <p:cNvPr id="3" name="Content Placeholder 2"/>
          <p:cNvSpPr txBox="1">
            <a:spLocks/>
          </p:cNvSpPr>
          <p:nvPr/>
        </p:nvSpPr>
        <p:spPr>
          <a:xfrm>
            <a:off x="271465" y="2133601"/>
            <a:ext cx="8814430" cy="37338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Risk response planning should </a:t>
            </a:r>
            <a:r>
              <a:rPr lang="en-US" sz="2400" b="1" kern="0" dirty="0" smtClean="0">
                <a:solidFill>
                  <a:srgbClr val="C00000"/>
                </a:solidFill>
                <a:latin typeface="+mn-lt"/>
                <a:cs typeface="+mn-cs"/>
              </a:rPr>
              <a:t>combine responses </a:t>
            </a:r>
            <a:r>
              <a:rPr lang="en-US" sz="2400" b="1" kern="0" dirty="0" smtClean="0">
                <a:solidFill>
                  <a:schemeClr val="accent1">
                    <a:lumMod val="50000"/>
                  </a:schemeClr>
                </a:solidFill>
                <a:latin typeface="+mn-lt"/>
                <a:cs typeface="+mn-cs"/>
              </a:rPr>
              <a:t>that address the threats as well as those that provide for opportunities into a single, integrated plan.</a:t>
            </a:r>
          </a:p>
          <a:p>
            <a:pPr marL="342900" indent="-342900">
              <a:buFont typeface="Arial" pitchFamily="34" charset="0"/>
              <a:buChar char="•"/>
            </a:pPr>
            <a:r>
              <a:rPr lang="en-US" sz="2400" b="1" kern="0" dirty="0" smtClean="0">
                <a:solidFill>
                  <a:schemeClr val="accent1">
                    <a:lumMod val="50000"/>
                  </a:schemeClr>
                </a:solidFill>
                <a:latin typeface="+mn-lt"/>
                <a:cs typeface="+mn-cs"/>
              </a:rPr>
              <a:t>If either threats or opportunities are not fully addressed, the </a:t>
            </a:r>
            <a:r>
              <a:rPr lang="en-US" sz="2400" b="1" kern="0" dirty="0" smtClean="0">
                <a:solidFill>
                  <a:srgbClr val="C00000"/>
                </a:solidFill>
                <a:latin typeface="+mn-lt"/>
                <a:cs typeface="+mn-cs"/>
              </a:rPr>
              <a:t>combined set of response strategies </a:t>
            </a:r>
            <a:r>
              <a:rPr lang="en-US" sz="2400" b="1" kern="0" dirty="0" smtClean="0">
                <a:solidFill>
                  <a:schemeClr val="accent1">
                    <a:lumMod val="50000"/>
                  </a:schemeClr>
                </a:solidFill>
                <a:latin typeface="+mn-lt"/>
                <a:cs typeface="+mn-cs"/>
              </a:rPr>
              <a:t>will be incomplete and may even be invalid.</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301680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44655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8.2.8  Develop strategies before tactical responses</a:t>
            </a: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271465" y="1827550"/>
            <a:ext cx="8814430" cy="457325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Risk response planning should be carried out in an open-minded manner rather than adopting the first response that seems to be feasible.</a:t>
            </a:r>
          </a:p>
          <a:p>
            <a:pPr marL="342900" indent="-342900">
              <a:buFont typeface="Arial" pitchFamily="34" charset="0"/>
              <a:buChar char="•"/>
            </a:pPr>
            <a:r>
              <a:rPr lang="en-US" sz="2400" b="1" kern="0" dirty="0" smtClean="0">
                <a:solidFill>
                  <a:schemeClr val="accent1">
                    <a:lumMod val="50000"/>
                  </a:schemeClr>
                </a:solidFill>
                <a:latin typeface="+mn-lt"/>
                <a:cs typeface="+mn-cs"/>
              </a:rPr>
              <a:t>The responses should be planned at a general, strategic level and the strategy validated and agreed upon, prior to detailed tactical approach.</a:t>
            </a:r>
          </a:p>
          <a:p>
            <a:pPr marL="342900" indent="-342900">
              <a:buFont typeface="Arial" pitchFamily="34" charset="0"/>
              <a:buChar char="•"/>
            </a:pPr>
            <a:r>
              <a:rPr lang="en-US" sz="2400" b="1" kern="0" dirty="0" smtClean="0">
                <a:solidFill>
                  <a:schemeClr val="accent1">
                    <a:lumMod val="50000"/>
                  </a:schemeClr>
                </a:solidFill>
                <a:latin typeface="+mn-lt"/>
                <a:cs typeface="+mn-cs"/>
              </a:rPr>
              <a:t>Once the responses have been planned at a strategic level, they should be expanded into actions at the tactical level and integrated into the project management plan.</a:t>
            </a:r>
          </a:p>
          <a:p>
            <a:pPr marL="342900" indent="-342900">
              <a:buFont typeface="Arial" pitchFamily="34" charset="0"/>
              <a:buChar char="•"/>
            </a:pPr>
            <a:r>
              <a:rPr lang="en-US" sz="2400" b="1" kern="0" dirty="0" smtClean="0">
                <a:solidFill>
                  <a:schemeClr val="accent1">
                    <a:lumMod val="50000"/>
                  </a:schemeClr>
                </a:solidFill>
                <a:latin typeface="+mn-lt"/>
                <a:cs typeface="+mn-cs"/>
              </a:rPr>
              <a:t>This activity may generate additional secondary risks, which will need to be addressed at this time.</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4190551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800767"/>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Response Strategies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Tree>
    <p:extLst>
      <p:ext uri="{BB962C8B-B14F-4D97-AF65-F5344CB8AC3E}">
        <p14:creationId xmlns:p14="http://schemas.microsoft.com/office/powerpoint/2010/main" val="54251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6781800" cy="4308872"/>
          </a:xfrm>
          <a:prstGeom prst="rect">
            <a:avLst/>
          </a:prstGeom>
          <a:noFill/>
        </p:spPr>
        <p:txBody>
          <a:bodyPr wrap="square">
            <a:spAutoFit/>
          </a:bodyPr>
          <a:lstStyle/>
          <a:p>
            <a:pPr algn="ctr">
              <a:defRPr/>
            </a:pP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UNIT 10</a:t>
            </a:r>
          </a:p>
          <a:p>
            <a:pPr lvl="0" algn="ctr">
              <a:defRPr/>
            </a:pPr>
            <a:r>
              <a:rPr lang="en-US" sz="4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PLAN RISK RESPONSES</a:t>
            </a: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a:t>
            </a: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a:t>
            </a: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MS(PM)-2 (</a:t>
            </a:r>
            <a:r>
              <a:rPr lang="en-US" sz="440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A,B&amp;C)</a:t>
            </a: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Response Strategies</a:t>
            </a:r>
          </a:p>
        </p:txBody>
      </p:sp>
      <p:sp>
        <p:nvSpPr>
          <p:cNvPr id="3" name="Content Placeholder 2"/>
          <p:cNvSpPr txBox="1">
            <a:spLocks/>
          </p:cNvSpPr>
          <p:nvPr/>
        </p:nvSpPr>
        <p:spPr>
          <a:xfrm>
            <a:off x="152400" y="3200400"/>
            <a:ext cx="1066800" cy="1905000"/>
          </a:xfrm>
          <a:prstGeom prst="rect">
            <a:avLst/>
          </a:prstGeom>
        </p:spPr>
        <p:txBody>
          <a:bodyPr/>
          <a:lstStyle/>
          <a:p>
            <a:pPr marL="914400" indent="-914400"/>
            <a:r>
              <a:rPr lang="en-US" sz="2800" b="1" kern="0" dirty="0" smtClean="0">
                <a:solidFill>
                  <a:srgbClr val="C00000"/>
                </a:solidFill>
                <a:latin typeface="+mn-lt"/>
                <a:cs typeface="+mn-cs"/>
              </a:rPr>
              <a:t>8.3.1	</a:t>
            </a:r>
          </a:p>
          <a:p>
            <a:pPr marL="914400" indent="-914400"/>
            <a:r>
              <a:rPr lang="en-US" sz="2800" b="1" kern="0" dirty="0" smtClean="0">
                <a:solidFill>
                  <a:srgbClr val="C00000"/>
                </a:solidFill>
                <a:latin typeface="+mn-lt"/>
                <a:cs typeface="+mn-cs"/>
              </a:rPr>
              <a:t>8.3.2	</a:t>
            </a:r>
          </a:p>
          <a:p>
            <a:pPr marL="914400" indent="-914400"/>
            <a:r>
              <a:rPr lang="en-US" sz="2800" b="1" kern="0" dirty="0" smtClean="0">
                <a:solidFill>
                  <a:srgbClr val="C00000"/>
                </a:solidFill>
                <a:latin typeface="+mn-lt"/>
                <a:cs typeface="+mn-cs"/>
              </a:rPr>
              <a:t>8.3.3	</a:t>
            </a:r>
          </a:p>
          <a:p>
            <a:pPr marL="914400" indent="-914400"/>
            <a:r>
              <a:rPr lang="en-US" sz="2800" b="1" kern="0" dirty="0" smtClean="0">
                <a:solidFill>
                  <a:srgbClr val="C00000"/>
                </a:solidFill>
                <a:latin typeface="+mn-lt"/>
                <a:cs typeface="+mn-cs"/>
              </a:rPr>
              <a:t>8.3.4	</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Content Placeholder 2"/>
          <p:cNvSpPr txBox="1">
            <a:spLocks/>
          </p:cNvSpPr>
          <p:nvPr/>
        </p:nvSpPr>
        <p:spPr>
          <a:xfrm>
            <a:off x="1295400" y="3200400"/>
            <a:ext cx="3581400" cy="1905000"/>
          </a:xfrm>
          <a:prstGeom prst="rect">
            <a:avLst/>
          </a:prstGeom>
        </p:spPr>
        <p:txBody>
          <a:bodyPr/>
          <a:lstStyle/>
          <a:p>
            <a:pPr marL="914400" indent="-914400"/>
            <a:r>
              <a:rPr lang="en-US" sz="2800" b="1" kern="0" dirty="0" smtClean="0">
                <a:solidFill>
                  <a:schemeClr val="accent1">
                    <a:lumMod val="50000"/>
                  </a:schemeClr>
                </a:solidFill>
                <a:latin typeface="+mn-lt"/>
                <a:cs typeface="+mn-cs"/>
              </a:rPr>
              <a:t>Avoid a Threat	</a:t>
            </a:r>
          </a:p>
          <a:p>
            <a:pPr marL="914400" indent="-914400"/>
            <a:r>
              <a:rPr lang="en-US" sz="2800" b="1" kern="0" dirty="0" smtClean="0">
                <a:solidFill>
                  <a:schemeClr val="accent1">
                    <a:lumMod val="50000"/>
                  </a:schemeClr>
                </a:solidFill>
                <a:latin typeface="+mn-lt"/>
                <a:cs typeface="+mn-cs"/>
              </a:rPr>
              <a:t>Transfer	</a:t>
            </a:r>
          </a:p>
          <a:p>
            <a:pPr marL="914400" indent="-914400"/>
            <a:r>
              <a:rPr lang="en-US" sz="2800" b="1" kern="0" dirty="0" smtClean="0">
                <a:solidFill>
                  <a:schemeClr val="accent1">
                    <a:lumMod val="50000"/>
                  </a:schemeClr>
                </a:solidFill>
                <a:latin typeface="+mn-lt"/>
                <a:cs typeface="+mn-cs"/>
              </a:rPr>
              <a:t>Mitigate</a:t>
            </a:r>
          </a:p>
          <a:p>
            <a:pPr marL="914400" indent="-914400"/>
            <a:r>
              <a:rPr lang="en-US" sz="2800" b="1" kern="0" dirty="0" smtClean="0">
                <a:solidFill>
                  <a:schemeClr val="accent1">
                    <a:lumMod val="50000"/>
                  </a:schemeClr>
                </a:solidFill>
                <a:latin typeface="+mn-lt"/>
                <a:cs typeface="+mn-cs"/>
              </a:rPr>
              <a:t>Accept	</a:t>
            </a:r>
          </a:p>
        </p:txBody>
      </p:sp>
      <p:sp>
        <p:nvSpPr>
          <p:cNvPr id="9" name="Content Placeholder 2"/>
          <p:cNvSpPr txBox="1">
            <a:spLocks/>
          </p:cNvSpPr>
          <p:nvPr/>
        </p:nvSpPr>
        <p:spPr>
          <a:xfrm>
            <a:off x="4572000" y="3200400"/>
            <a:ext cx="4419600" cy="1905000"/>
          </a:xfrm>
          <a:prstGeom prst="rect">
            <a:avLst/>
          </a:prstGeom>
        </p:spPr>
        <p:txBody>
          <a:bodyPr/>
          <a:lstStyle/>
          <a:p>
            <a:pPr marL="914400" indent="-914400"/>
            <a:r>
              <a:rPr lang="en-US" sz="2800" b="1" kern="0" dirty="0" smtClean="0">
                <a:solidFill>
                  <a:schemeClr val="accent1">
                    <a:lumMod val="50000"/>
                  </a:schemeClr>
                </a:solidFill>
                <a:latin typeface="+mn-lt"/>
                <a:cs typeface="+mn-cs"/>
              </a:rPr>
              <a:t>Exploit an Opportunity</a:t>
            </a:r>
          </a:p>
          <a:p>
            <a:pPr marL="914400" indent="-914400"/>
            <a:r>
              <a:rPr lang="en-US" sz="2800" b="1" kern="0" dirty="0" smtClean="0">
                <a:solidFill>
                  <a:schemeClr val="accent1">
                    <a:lumMod val="50000"/>
                  </a:schemeClr>
                </a:solidFill>
                <a:latin typeface="+mn-lt"/>
                <a:cs typeface="+mn-cs"/>
              </a:rPr>
              <a:t>Share</a:t>
            </a:r>
          </a:p>
          <a:p>
            <a:pPr marL="914400" indent="-914400"/>
            <a:r>
              <a:rPr lang="en-US" sz="2800" b="1" kern="0" dirty="0" smtClean="0">
                <a:solidFill>
                  <a:schemeClr val="accent1">
                    <a:lumMod val="50000"/>
                  </a:schemeClr>
                </a:solidFill>
                <a:latin typeface="+mn-lt"/>
                <a:cs typeface="+mn-cs"/>
              </a:rPr>
              <a:t>Enhance	</a:t>
            </a:r>
          </a:p>
          <a:p>
            <a:pPr marL="914400" indent="-914400"/>
            <a:r>
              <a:rPr lang="en-US" sz="2800" b="1" kern="0" dirty="0" smtClean="0">
                <a:solidFill>
                  <a:schemeClr val="accent1">
                    <a:lumMod val="50000"/>
                  </a:schemeClr>
                </a:solidFill>
                <a:latin typeface="+mn-lt"/>
                <a:cs typeface="+mn-cs"/>
              </a:rPr>
              <a:t>Accept	</a:t>
            </a:r>
          </a:p>
        </p:txBody>
      </p:sp>
      <p:sp>
        <p:nvSpPr>
          <p:cNvPr id="10" name="Content Placeholder 2"/>
          <p:cNvSpPr txBox="1">
            <a:spLocks/>
          </p:cNvSpPr>
          <p:nvPr/>
        </p:nvSpPr>
        <p:spPr>
          <a:xfrm>
            <a:off x="1295400" y="2281773"/>
            <a:ext cx="3581400" cy="918627"/>
          </a:xfrm>
          <a:prstGeom prst="rect">
            <a:avLst/>
          </a:prstGeom>
        </p:spPr>
        <p:txBody>
          <a:bodyPr/>
          <a:lstStyle/>
          <a:p>
            <a:pPr marL="914400" indent="-914400"/>
            <a:r>
              <a:rPr lang="en-US" sz="2800" b="1" kern="0" dirty="0" smtClean="0">
                <a:solidFill>
                  <a:srgbClr val="C00000"/>
                </a:solidFill>
                <a:latin typeface="+mn-lt"/>
                <a:cs typeface="+mn-cs"/>
              </a:rPr>
              <a:t>Threats /</a:t>
            </a:r>
          </a:p>
          <a:p>
            <a:pPr marL="914400" indent="-914400"/>
            <a:r>
              <a:rPr lang="en-US" sz="2800" b="1" kern="0" dirty="0" smtClean="0">
                <a:solidFill>
                  <a:srgbClr val="C00000"/>
                </a:solidFill>
                <a:latin typeface="+mn-lt"/>
                <a:cs typeface="+mn-cs"/>
              </a:rPr>
              <a:t>Negative Risks</a:t>
            </a:r>
          </a:p>
        </p:txBody>
      </p:sp>
      <p:sp>
        <p:nvSpPr>
          <p:cNvPr id="11" name="Content Placeholder 2"/>
          <p:cNvSpPr txBox="1">
            <a:spLocks/>
          </p:cNvSpPr>
          <p:nvPr/>
        </p:nvSpPr>
        <p:spPr>
          <a:xfrm>
            <a:off x="4572000" y="2281773"/>
            <a:ext cx="4419600" cy="918627"/>
          </a:xfrm>
          <a:prstGeom prst="rect">
            <a:avLst/>
          </a:prstGeom>
        </p:spPr>
        <p:txBody>
          <a:bodyPr/>
          <a:lstStyle/>
          <a:p>
            <a:pPr marL="914400" indent="-914400"/>
            <a:r>
              <a:rPr lang="en-US" sz="2800" b="1" kern="0" dirty="0" smtClean="0">
                <a:solidFill>
                  <a:srgbClr val="C00000"/>
                </a:solidFill>
                <a:latin typeface="+mn-lt"/>
                <a:cs typeface="+mn-cs"/>
              </a:rPr>
              <a:t>Opportunities /</a:t>
            </a:r>
          </a:p>
          <a:p>
            <a:pPr marL="914400" indent="-914400"/>
            <a:r>
              <a:rPr lang="en-US" sz="2800" b="1" kern="0" dirty="0" smtClean="0">
                <a:solidFill>
                  <a:srgbClr val="C00000"/>
                </a:solidFill>
                <a:latin typeface="+mn-lt"/>
                <a:cs typeface="+mn-cs"/>
              </a:rPr>
              <a:t>Positive Risks</a:t>
            </a:r>
          </a:p>
        </p:txBody>
      </p:sp>
    </p:spTree>
    <p:extLst>
      <p:ext uri="{BB962C8B-B14F-4D97-AF65-F5344CB8AC3E}">
        <p14:creationId xmlns:p14="http://schemas.microsoft.com/office/powerpoint/2010/main" val="27671114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3908762"/>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Response Strategies</a:t>
            </a: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8.3.1  Avoid a Threat / Exploit an Opportunity</a:t>
            </a:r>
          </a:p>
          <a:p>
            <a:pPr marL="914400" indent="-914400" algn="ct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8.3.2  Transfer a </a:t>
            </a:r>
            <a:r>
              <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Threat / </a:t>
            </a: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Share an Opportunity</a:t>
            </a: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271465" y="1827550"/>
            <a:ext cx="8814430" cy="42672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This strategy involves taking the actions required to address a threat or an opportunity in order to ensure either that the threat cannot occur or can have no effect on the project, or that the opportunity will occur and the project will be able to take advantage of it.</a:t>
            </a: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r>
              <a:rPr lang="en-US" sz="2400" b="1" kern="0" dirty="0" smtClean="0">
                <a:solidFill>
                  <a:schemeClr val="accent1">
                    <a:lumMod val="50000"/>
                  </a:schemeClr>
                </a:solidFill>
                <a:latin typeface="+mn-lt"/>
                <a:cs typeface="+mn-cs"/>
              </a:rPr>
              <a:t>This strategy entails transference to a third party that is better positioned to address a particular threat or opportunity.</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393842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3908762"/>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Response Strategies</a:t>
            </a: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8.3.3  Mitigate a </a:t>
            </a:r>
            <a:r>
              <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Threat / </a:t>
            </a: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Enhance an </a:t>
            </a:r>
            <a:r>
              <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Opportunity</a:t>
            </a:r>
          </a:p>
          <a:p>
            <a:pPr marL="914400" indent="-914400" algn="ctr"/>
            <a:endPar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endPar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8.3.4  Accept  a Threat / Accept an Opportunity</a:t>
            </a: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271465" y="1676400"/>
            <a:ext cx="8814430" cy="45720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Mitigation and enhancement are the most widely applicable response strategies.</a:t>
            </a:r>
          </a:p>
          <a:p>
            <a:pPr marL="342900" indent="-342900">
              <a:buFont typeface="Arial" pitchFamily="34" charset="0"/>
              <a:buChar char="•"/>
            </a:pPr>
            <a:r>
              <a:rPr lang="en-US" sz="2400" b="1" kern="0" dirty="0" smtClean="0">
                <a:solidFill>
                  <a:schemeClr val="accent1">
                    <a:lumMod val="50000"/>
                  </a:schemeClr>
                </a:solidFill>
                <a:latin typeface="+mn-lt"/>
                <a:cs typeface="+mn-cs"/>
              </a:rPr>
              <a:t>Here, the approach is to identify actions that will decrease the probability and/or the impact of a threat, and increase the probability and/or impact of an opportunity.</a:t>
            </a: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r>
              <a:rPr lang="en-US" sz="2400" b="1" kern="0" dirty="0" smtClean="0">
                <a:solidFill>
                  <a:schemeClr val="accent1">
                    <a:lumMod val="50000"/>
                  </a:schemeClr>
                </a:solidFill>
                <a:latin typeface="+mn-lt"/>
                <a:cs typeface="+mn-cs"/>
              </a:rPr>
              <a:t>This strategy applies when the other strategies are not considered applicable or feasible.</a:t>
            </a:r>
          </a:p>
          <a:p>
            <a:pPr marL="342900" indent="-342900">
              <a:buFont typeface="Arial" pitchFamily="34" charset="0"/>
              <a:buChar char="•"/>
            </a:pPr>
            <a:r>
              <a:rPr lang="en-US" sz="2400" b="1" kern="0" dirty="0" smtClean="0">
                <a:solidFill>
                  <a:schemeClr val="accent1">
                    <a:lumMod val="50000"/>
                  </a:schemeClr>
                </a:solidFill>
                <a:latin typeface="+mn-lt"/>
                <a:cs typeface="+mn-cs"/>
              </a:rPr>
              <a:t>Acceptance entails taking no action unless the risk actually occurs, in which case contingency or fallback plans may be developed ahead of time, to be implemented if the risk presents itself.</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043592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75432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Response Strategies</a:t>
            </a: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8.3.5  Applying Risk Response Strategies to </a:t>
            </a:r>
          </a:p>
          <a:p>
            <a:pPr marL="914400" indent="-914400" algn="ct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Overall Project Risk</a:t>
            </a:r>
            <a:endParaRPr lang="en-US" sz="2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271465" y="2135326"/>
            <a:ext cx="8814430" cy="4267201"/>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In addition to responding to individual risks, the four risk response strategies can be applied to address overall project risk as follows:-</a:t>
            </a:r>
          </a:p>
          <a:p>
            <a:pPr marL="800100" lvl="1" indent="-342900">
              <a:buFont typeface="Arial" pitchFamily="34" charset="0"/>
              <a:buChar char="•"/>
            </a:pPr>
            <a:r>
              <a:rPr lang="en-US" sz="2200" b="1" kern="0" dirty="0" smtClean="0">
                <a:solidFill>
                  <a:srgbClr val="C00000"/>
                </a:solidFill>
                <a:latin typeface="+mn-lt"/>
                <a:cs typeface="+mn-cs"/>
              </a:rPr>
              <a:t>Cancel</a:t>
            </a:r>
            <a:r>
              <a:rPr lang="en-US" sz="2200" b="1" kern="0" dirty="0" smtClean="0">
                <a:solidFill>
                  <a:schemeClr val="accent1">
                    <a:lumMod val="50000"/>
                  </a:schemeClr>
                </a:solidFill>
                <a:latin typeface="+mn-lt"/>
                <a:cs typeface="+mn-cs"/>
              </a:rPr>
              <a:t> the project, as a last resort, if the overall level of risk remains unacceptable.</a:t>
            </a:r>
          </a:p>
          <a:p>
            <a:pPr marL="800100" lvl="1" indent="-342900">
              <a:buFont typeface="Arial" pitchFamily="34" charset="0"/>
              <a:buChar char="•"/>
            </a:pPr>
            <a:r>
              <a:rPr lang="en-US" sz="2200" b="1" kern="0" dirty="0" smtClean="0">
                <a:solidFill>
                  <a:schemeClr val="accent1">
                    <a:lumMod val="50000"/>
                  </a:schemeClr>
                </a:solidFill>
                <a:latin typeface="+mn-lt"/>
                <a:cs typeface="+mn-cs"/>
              </a:rPr>
              <a:t>Set up a </a:t>
            </a:r>
            <a:r>
              <a:rPr lang="en-US" sz="2200" b="1" kern="0" dirty="0" smtClean="0">
                <a:solidFill>
                  <a:srgbClr val="C00000"/>
                </a:solidFill>
                <a:latin typeface="+mn-lt"/>
                <a:cs typeface="+mn-cs"/>
              </a:rPr>
              <a:t>business structure </a:t>
            </a:r>
            <a:r>
              <a:rPr lang="en-US" sz="2200" b="1" kern="0" dirty="0" smtClean="0">
                <a:solidFill>
                  <a:schemeClr val="accent1">
                    <a:lumMod val="50000"/>
                  </a:schemeClr>
                </a:solidFill>
                <a:latin typeface="+mn-lt"/>
                <a:cs typeface="+mn-cs"/>
              </a:rPr>
              <a:t>in which the customer and the supplier share the risk.</a:t>
            </a:r>
          </a:p>
          <a:p>
            <a:pPr marL="800100" lvl="1" indent="-342900">
              <a:buFont typeface="Arial" pitchFamily="34" charset="0"/>
              <a:buChar char="•"/>
            </a:pPr>
            <a:r>
              <a:rPr lang="en-US" sz="2200" b="1" kern="0" dirty="0" smtClean="0">
                <a:solidFill>
                  <a:srgbClr val="C00000"/>
                </a:solidFill>
                <a:latin typeface="+mn-lt"/>
                <a:cs typeface="+mn-cs"/>
              </a:rPr>
              <a:t>Re-plan</a:t>
            </a:r>
            <a:r>
              <a:rPr lang="en-US" sz="2200" b="1" kern="0" dirty="0" smtClean="0">
                <a:solidFill>
                  <a:schemeClr val="accent1">
                    <a:lumMod val="50000"/>
                  </a:schemeClr>
                </a:solidFill>
                <a:latin typeface="+mn-lt"/>
                <a:cs typeface="+mn-cs"/>
              </a:rPr>
              <a:t> the project or change the scope and boundaries of the project, e.g., by modifying the project priority, resource allocations, delivery calendar, etc.</a:t>
            </a:r>
          </a:p>
          <a:p>
            <a:pPr marL="800100" lvl="1" indent="-342900">
              <a:buFont typeface="Arial" pitchFamily="34" charset="0"/>
              <a:buChar char="•"/>
            </a:pPr>
            <a:r>
              <a:rPr lang="en-US" sz="2200" b="1" kern="0" dirty="0" smtClean="0">
                <a:solidFill>
                  <a:srgbClr val="C00000"/>
                </a:solidFill>
                <a:latin typeface="+mn-lt"/>
                <a:cs typeface="+mn-cs"/>
              </a:rPr>
              <a:t>Pursue</a:t>
            </a:r>
            <a:r>
              <a:rPr lang="en-US" sz="2200" b="1" kern="0" dirty="0" smtClean="0">
                <a:solidFill>
                  <a:schemeClr val="accent1">
                    <a:lumMod val="50000"/>
                  </a:schemeClr>
                </a:solidFill>
                <a:latin typeface="+mn-lt"/>
                <a:cs typeface="+mn-cs"/>
              </a:rPr>
              <a:t> the project despite a risk exposure that exceeds the desired level.</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436876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800767"/>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Tree>
    <p:extLst>
      <p:ext uri="{BB962C8B-B14F-4D97-AF65-F5344CB8AC3E}">
        <p14:creationId xmlns:p14="http://schemas.microsoft.com/office/powerpoint/2010/main" val="1563011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3" name="Content Placeholder 2"/>
          <p:cNvSpPr txBox="1">
            <a:spLocks/>
          </p:cNvSpPr>
          <p:nvPr/>
        </p:nvSpPr>
        <p:spPr>
          <a:xfrm>
            <a:off x="152400" y="1752600"/>
            <a:ext cx="8991600" cy="4572000"/>
          </a:xfrm>
          <a:prstGeom prst="rect">
            <a:avLst/>
          </a:prstGeom>
        </p:spPr>
        <p:txBody>
          <a:bodyPr/>
          <a:lstStyle/>
          <a:p>
            <a:r>
              <a:rPr lang="en-US" sz="2400" b="1" kern="0" dirty="0" smtClean="0">
                <a:solidFill>
                  <a:schemeClr val="accent1">
                    <a:lumMod val="50000"/>
                  </a:schemeClr>
                </a:solidFill>
                <a:latin typeface="+mn-lt"/>
                <a:cs typeface="+mn-cs"/>
              </a:rPr>
              <a:t>There are four categories of tools and techniques, as follows:-</a:t>
            </a:r>
          </a:p>
          <a:p>
            <a:endParaRPr lang="en-US" sz="2400" b="1" kern="0" dirty="0" smtClean="0">
              <a:solidFill>
                <a:schemeClr val="accent1">
                  <a:lumMod val="50000"/>
                </a:schemeClr>
              </a:solidFill>
              <a:latin typeface="+mn-lt"/>
              <a:cs typeface="+mn-cs"/>
            </a:endParaRPr>
          </a:p>
          <a:p>
            <a:pPr marL="914400" indent="-914400"/>
            <a:r>
              <a:rPr lang="en-US" sz="2400" b="1" kern="0" dirty="0" smtClean="0">
                <a:solidFill>
                  <a:schemeClr val="accent1">
                    <a:lumMod val="50000"/>
                  </a:schemeClr>
                </a:solidFill>
                <a:latin typeface="+mn-lt"/>
                <a:cs typeface="+mn-cs"/>
              </a:rPr>
              <a:t>8.4.1	Creativity tools to identify potential responses</a:t>
            </a:r>
          </a:p>
          <a:p>
            <a:pPr marL="914400" indent="-914400"/>
            <a:r>
              <a:rPr lang="en-US" sz="2400" b="1" kern="0" dirty="0" smtClean="0">
                <a:solidFill>
                  <a:schemeClr val="accent1">
                    <a:lumMod val="50000"/>
                  </a:schemeClr>
                </a:solidFill>
                <a:latin typeface="+mn-lt"/>
                <a:cs typeface="+mn-cs"/>
              </a:rPr>
              <a:t>8.4.2	Decision-support tools for determining the optimal potential response.</a:t>
            </a:r>
          </a:p>
          <a:p>
            <a:pPr marL="914400" indent="-914400"/>
            <a:r>
              <a:rPr lang="en-US" sz="2400" b="1" kern="0" dirty="0" smtClean="0">
                <a:solidFill>
                  <a:schemeClr val="accent1">
                    <a:lumMod val="50000"/>
                  </a:schemeClr>
                </a:solidFill>
                <a:latin typeface="+mn-lt"/>
                <a:cs typeface="+mn-cs"/>
              </a:rPr>
              <a:t>8.4.3	Strategy implementation techniques designed to turn a strategy into action</a:t>
            </a:r>
          </a:p>
          <a:p>
            <a:pPr marL="914400" indent="-914400"/>
            <a:r>
              <a:rPr lang="en-US" sz="2400" b="1" kern="0" dirty="0" smtClean="0">
                <a:solidFill>
                  <a:schemeClr val="accent1">
                    <a:lumMod val="50000"/>
                  </a:schemeClr>
                </a:solidFill>
                <a:latin typeface="+mn-lt"/>
                <a:cs typeface="+mn-cs"/>
              </a:rPr>
              <a:t>8.4.4	Tools to transfer control to the Monitor and Control Risks process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725291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145" y="-47418"/>
            <a:ext cx="3632655" cy="690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638800" y="5982562"/>
            <a:ext cx="3733799"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722108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75432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   8.4.1 Response Identification</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	</a:t>
            </a:r>
          </a:p>
        </p:txBody>
      </p:sp>
      <p:sp>
        <p:nvSpPr>
          <p:cNvPr id="3" name="Content Placeholder 2"/>
          <p:cNvSpPr txBox="1">
            <a:spLocks/>
          </p:cNvSpPr>
          <p:nvPr/>
        </p:nvSpPr>
        <p:spPr>
          <a:xfrm>
            <a:off x="152400" y="2438400"/>
            <a:ext cx="8991600" cy="38862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Risk Response Planning builds on the available information about the potential risks and aims to determine the optimal set of responses.</a:t>
            </a:r>
          </a:p>
          <a:p>
            <a:pPr marL="342900" indent="-342900">
              <a:buFont typeface="Arial" pitchFamily="34" charset="0"/>
              <a:buChar char="•"/>
            </a:pPr>
            <a:r>
              <a:rPr lang="en-US" sz="2400" b="1" kern="0" dirty="0" smtClean="0">
                <a:solidFill>
                  <a:schemeClr val="accent1">
                    <a:lumMod val="50000"/>
                  </a:schemeClr>
                </a:solidFill>
                <a:latin typeface="+mn-lt"/>
                <a:cs typeface="+mn-cs"/>
              </a:rPr>
              <a:t>For this reason, it should involve subject matter experts and employ creativity techniques in order to explore all of the options.</a:t>
            </a:r>
          </a:p>
          <a:p>
            <a:pPr marL="342900" indent="-342900">
              <a:buFont typeface="Arial" pitchFamily="34" charset="0"/>
              <a:buChar char="•"/>
            </a:pPr>
            <a:r>
              <a:rPr lang="en-US" sz="2400" b="1" kern="0" dirty="0" smtClean="0">
                <a:solidFill>
                  <a:schemeClr val="accent1">
                    <a:lumMod val="50000"/>
                  </a:schemeClr>
                </a:solidFill>
                <a:latin typeface="+mn-lt"/>
                <a:cs typeface="+mn-cs"/>
              </a:rPr>
              <a:t>Project planning and execution techniques are then required to evaluate the potential effects of the various options of the various options on the project’s objectives.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353988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   8.4.2 Response Selection</a:t>
            </a: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828800"/>
            <a:ext cx="8991600" cy="4373940"/>
          </a:xfrm>
          <a:prstGeom prst="rect">
            <a:avLst/>
          </a:prstGeom>
        </p:spPr>
        <p:txBody>
          <a:bodyPr/>
          <a:lstStyle/>
          <a:p>
            <a:pPr marL="342900" indent="-342900">
              <a:buFont typeface="Arial" pitchFamily="34" charset="0"/>
              <a:buChar char="•"/>
            </a:pPr>
            <a:r>
              <a:rPr lang="en-US" sz="2200" b="1" kern="0" dirty="0" smtClean="0">
                <a:solidFill>
                  <a:schemeClr val="accent1">
                    <a:lumMod val="50000"/>
                  </a:schemeClr>
                </a:solidFill>
                <a:latin typeface="+mn-lt"/>
                <a:cs typeface="+mn-cs"/>
              </a:rPr>
              <a:t>Once the set of potential responses for the risks being addressed is established, decision-support techniques may need to be applied to select the best possible subset from these responses.</a:t>
            </a:r>
          </a:p>
          <a:p>
            <a:pPr marL="342900" indent="-342900">
              <a:buFont typeface="Arial" pitchFamily="34" charset="0"/>
              <a:buChar char="•"/>
            </a:pPr>
            <a:r>
              <a:rPr lang="en-US" sz="2200" b="1" kern="0" dirty="0" smtClean="0">
                <a:solidFill>
                  <a:schemeClr val="accent1">
                    <a:lumMod val="50000"/>
                  </a:schemeClr>
                </a:solidFill>
                <a:latin typeface="+mn-lt"/>
                <a:cs typeface="+mn-cs"/>
              </a:rPr>
              <a:t>The selection process should take into account the cost of the responses, the impact on the project objectives, uncertainty of outcomes and the possible secondary and residual risks.</a:t>
            </a:r>
          </a:p>
          <a:p>
            <a:pPr marL="342900" indent="-342900">
              <a:buFont typeface="Arial" pitchFamily="34" charset="0"/>
              <a:buChar char="•"/>
            </a:pPr>
            <a:r>
              <a:rPr lang="en-US" sz="2200" b="1" kern="0" dirty="0" smtClean="0">
                <a:solidFill>
                  <a:schemeClr val="accent1">
                    <a:lumMod val="50000"/>
                  </a:schemeClr>
                </a:solidFill>
                <a:latin typeface="+mn-lt"/>
                <a:cs typeface="+mn-cs"/>
              </a:rPr>
              <a:t>The Identify Risks, Perform Quantitative Risk Analysis, and Plan Risk Responses processes may then need to be applied to the resultant project management plan and the residual and secondary risks that it would entail.</a:t>
            </a:r>
          </a:p>
          <a:p>
            <a:pPr marL="342900" indent="-342900">
              <a:buFont typeface="Arial" pitchFamily="34" charset="0"/>
              <a:buChar char="•"/>
            </a:pPr>
            <a:r>
              <a:rPr lang="en-US" sz="2200" b="1" kern="0" dirty="0" smtClean="0">
                <a:solidFill>
                  <a:schemeClr val="accent1">
                    <a:lumMod val="50000"/>
                  </a:schemeClr>
                </a:solidFill>
                <a:latin typeface="+mn-lt"/>
                <a:cs typeface="+mn-cs"/>
              </a:rPr>
              <a:t>This iterative approach continues until all of the individual risks are deemed acceptable and the overall risk is within a predefined threshold.</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633382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   8.4.3 Action Planning</a:t>
            </a: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209800"/>
            <a:ext cx="8991600" cy="399294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Project planning tools are used to turn the chosen strategies into concrete actions and to integrate these into existing plans.</a:t>
            </a:r>
          </a:p>
          <a:p>
            <a:pPr marL="342900" indent="-342900">
              <a:buFont typeface="Arial" pitchFamily="34" charset="0"/>
              <a:buChar char="•"/>
            </a:pPr>
            <a:r>
              <a:rPr lang="en-US" sz="2400" b="1" kern="0" dirty="0" smtClean="0">
                <a:solidFill>
                  <a:schemeClr val="accent1">
                    <a:lumMod val="50000"/>
                  </a:schemeClr>
                </a:solidFill>
                <a:latin typeface="+mn-lt"/>
                <a:cs typeface="+mn-cs"/>
              </a:rPr>
              <a:t>The corresponding actions may be unconditional (i.e., integrated into the project management plan) or contingent on a trigger condition and predefined as a contingency response strategy.</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687909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LEARNING OBJECTIVE</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600200"/>
            <a:ext cx="8534400" cy="5105400"/>
          </a:xfrm>
          <a:prstGeom prst="rect">
            <a:avLst/>
          </a:prstGeom>
        </p:spPr>
        <p:txBody>
          <a:bodyPr/>
          <a:lstStyle/>
          <a:p>
            <a:pPr fontAlgn="auto">
              <a:lnSpc>
                <a:spcPct val="115000"/>
              </a:lnSpc>
              <a:spcBef>
                <a:spcPts val="0"/>
              </a:spcBef>
              <a:spcAft>
                <a:spcPts val="0"/>
              </a:spcAft>
              <a:defRPr/>
            </a:pPr>
            <a:r>
              <a:rPr lang="en-US" sz="3200" b="1" kern="0" dirty="0" smtClean="0">
                <a:solidFill>
                  <a:schemeClr val="accent1">
                    <a:lumMod val="50000"/>
                  </a:schemeClr>
                </a:solidFill>
                <a:latin typeface="+mn-lt"/>
                <a:cs typeface="+mn-cs"/>
              </a:rPr>
              <a:t>Understanding </a:t>
            </a:r>
            <a:r>
              <a:rPr lang="en-US" sz="3200" b="1" kern="0" dirty="0">
                <a:solidFill>
                  <a:schemeClr val="accent1">
                    <a:lumMod val="50000"/>
                  </a:schemeClr>
                </a:solidFill>
                <a:latin typeface="+mn-lt"/>
                <a:cs typeface="+mn-cs"/>
              </a:rPr>
              <a:t>the Project Environment and various types of Risk Responses which can be planned for positive as well as negative risks (threats and opportunities</a:t>
            </a:r>
            <a:r>
              <a:rPr lang="en-US" sz="3200" b="1" kern="0" dirty="0" smtClean="0">
                <a:solidFill>
                  <a:schemeClr val="accent1">
                    <a:lumMod val="50000"/>
                  </a:schemeClr>
                </a:solidFill>
                <a:latin typeface="+mn-lt"/>
                <a:cs typeface="+mn-cs"/>
              </a:rPr>
              <a:t>).</a:t>
            </a:r>
            <a:endParaRPr lang="en-US" sz="3200" b="1" kern="0" dirty="0">
              <a:solidFill>
                <a:schemeClr val="accent1">
                  <a:lumMod val="50000"/>
                </a:schemeClr>
              </a:solidFill>
              <a:latin typeface="+mn-lt"/>
              <a:cs typeface="+mn-cs"/>
            </a:endParaRPr>
          </a:p>
          <a:p>
            <a:pPr fontAlgn="auto">
              <a:lnSpc>
                <a:spcPct val="115000"/>
              </a:lnSpc>
              <a:spcBef>
                <a:spcPts val="0"/>
              </a:spcBef>
              <a:spcAft>
                <a:spcPts val="0"/>
              </a:spcAft>
              <a:defRPr/>
            </a:pPr>
            <a:endParaRPr lang="en-US" sz="3200" b="1" kern="0" dirty="0">
              <a:solidFill>
                <a:schemeClr val="accent1">
                  <a:lumMod val="50000"/>
                </a:schemeClr>
              </a:solidFill>
              <a:latin typeface="+mn-lt"/>
              <a:cs typeface="+mn-cs"/>
            </a:endParaRPr>
          </a:p>
          <a:p>
            <a:pPr>
              <a:lnSpc>
                <a:spcPct val="115000"/>
              </a:lnSpc>
              <a:spcBef>
                <a:spcPts val="0"/>
              </a:spcBef>
              <a:spcAft>
                <a:spcPts val="0"/>
              </a:spcAft>
            </a:pPr>
            <a:endParaRPr lang="en-US" sz="3200" b="1" kern="0" dirty="0">
              <a:solidFill>
                <a:schemeClr val="accent1">
                  <a:lumMod val="50000"/>
                </a:schemeClr>
              </a:solidFill>
              <a:latin typeface="+mn-lt"/>
              <a:cs typeface="+mn-cs"/>
            </a:endParaRPr>
          </a:p>
          <a:p>
            <a:pPr algn="ctr">
              <a:lnSpc>
                <a:spcPct val="115000"/>
              </a:lnSpc>
              <a:spcBef>
                <a:spcPts val="0"/>
              </a:spcBef>
              <a:spcAft>
                <a:spcPts val="0"/>
              </a:spcAft>
            </a:pPr>
            <a:endParaRPr lang="en-US" sz="3200" b="1" kern="0" dirty="0">
              <a:solidFill>
                <a:schemeClr val="accent1">
                  <a:lumMod val="50000"/>
                </a:schemeClr>
              </a:solidFill>
              <a:latin typeface="+mn-lt"/>
              <a:cs typeface="+mn-cs"/>
            </a:endParaRPr>
          </a:p>
          <a:p>
            <a:pPr marL="0" marR="0" algn="ctr">
              <a:lnSpc>
                <a:spcPct val="115000"/>
              </a:lnSpc>
              <a:spcBef>
                <a:spcPts val="0"/>
              </a:spcBef>
              <a:spcAft>
                <a:spcPts val="0"/>
              </a:spcAft>
            </a:pPr>
            <a:endParaRPr lang="en-US" sz="3200" b="1" kern="0" dirty="0">
              <a:solidFill>
                <a:srgbClr val="FF6600"/>
              </a:solidFill>
              <a:latin typeface="+mn-lt"/>
              <a:cs typeface="+mn-cs"/>
            </a:endParaRPr>
          </a:p>
        </p:txBody>
      </p:sp>
      <p:sp>
        <p:nvSpPr>
          <p:cNvPr id="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08105"/>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a:p>
            <a:pPr algn="ctr">
              <a:defRPr/>
            </a:pPr>
            <a:r>
              <a:rPr lang="en-US" sz="2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8.4.4 Ownership and </a:t>
            </a:r>
            <a:r>
              <a:rPr lang="en-US" sz="2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a:t>
            </a:r>
            <a:r>
              <a:rPr lang="en-US" sz="2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esponsibility Assignment</a:t>
            </a:r>
            <a:endPar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889105"/>
            <a:ext cx="8991600" cy="4313635"/>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project manager needs to use </a:t>
            </a:r>
            <a:r>
              <a:rPr lang="en-US" sz="2400" b="1" kern="0" dirty="0" smtClean="0">
                <a:solidFill>
                  <a:srgbClr val="C00000"/>
                </a:solidFill>
                <a:latin typeface="+mn-lt"/>
                <a:cs typeface="+mn-cs"/>
              </a:rPr>
              <a:t>resource assignment </a:t>
            </a:r>
            <a:r>
              <a:rPr lang="en-US" sz="2400" b="1" kern="0" dirty="0" smtClean="0">
                <a:solidFill>
                  <a:schemeClr val="accent1">
                    <a:lumMod val="50000"/>
                  </a:schemeClr>
                </a:solidFill>
                <a:latin typeface="+mn-lt"/>
                <a:cs typeface="+mn-cs"/>
              </a:rPr>
              <a:t>processes to ensure the availability of an owner for each risk and for each response action, so that each associated risk is managed and each corresponding risk response is carried out in a timely and effective manner.</a:t>
            </a:r>
          </a:p>
          <a:p>
            <a:pPr marL="342900" indent="-342900">
              <a:buFont typeface="Arial" pitchFamily="34" charset="0"/>
              <a:buChar char="•"/>
            </a:pPr>
            <a:r>
              <a:rPr lang="en-US" sz="2400" b="1" kern="0" dirty="0" smtClean="0">
                <a:solidFill>
                  <a:schemeClr val="accent1">
                    <a:lumMod val="50000"/>
                  </a:schemeClr>
                </a:solidFill>
                <a:latin typeface="+mn-lt"/>
                <a:cs typeface="+mn-cs"/>
              </a:rPr>
              <a:t>To enable </a:t>
            </a:r>
            <a:r>
              <a:rPr lang="en-US" sz="2400" b="1" kern="0" dirty="0" smtClean="0">
                <a:solidFill>
                  <a:srgbClr val="C00000"/>
                </a:solidFill>
                <a:latin typeface="+mn-lt"/>
                <a:cs typeface="+mn-cs"/>
              </a:rPr>
              <a:t>risk monitoring </a:t>
            </a:r>
            <a:r>
              <a:rPr lang="en-US" sz="2400" b="1" kern="0" dirty="0" smtClean="0">
                <a:solidFill>
                  <a:schemeClr val="accent1">
                    <a:lumMod val="50000"/>
                  </a:schemeClr>
                </a:solidFill>
                <a:latin typeface="+mn-lt"/>
                <a:cs typeface="+mn-cs"/>
              </a:rPr>
              <a:t>to identify the imminence or actual occurrence of the corresponding event, every contingency response strategy should include a set of trigger conditions.</a:t>
            </a:r>
          </a:p>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C00000"/>
                </a:solidFill>
                <a:latin typeface="+mn-lt"/>
                <a:cs typeface="+mn-cs"/>
              </a:rPr>
              <a:t>responsibility</a:t>
            </a:r>
            <a:r>
              <a:rPr lang="en-US" sz="2400" b="1" kern="0" dirty="0" smtClean="0">
                <a:solidFill>
                  <a:schemeClr val="accent1">
                    <a:lumMod val="50000"/>
                  </a:schemeClr>
                </a:solidFill>
                <a:latin typeface="+mn-lt"/>
                <a:cs typeface="+mn-cs"/>
              </a:rPr>
              <a:t> for monitoring these conditions should be clearly assigned in the Plan Risk Responses process and managed in the Monitor and Control Risks process.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5736041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08105"/>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a:p>
            <a:pPr algn="ctr">
              <a:defRPr/>
            </a:pPr>
            <a:r>
              <a:rPr lang="en-US" sz="2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8.4.4 Ownership and </a:t>
            </a:r>
            <a:r>
              <a:rPr lang="en-US" sz="2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a:t>
            </a:r>
            <a:r>
              <a:rPr lang="en-US" sz="2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esponsibility Assignment</a:t>
            </a:r>
            <a:endPar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889105"/>
            <a:ext cx="8991600" cy="4313635"/>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C00000"/>
                </a:solidFill>
                <a:latin typeface="+mn-lt"/>
                <a:cs typeface="+mn-cs"/>
              </a:rPr>
              <a:t>strategic definition </a:t>
            </a:r>
            <a:r>
              <a:rPr lang="en-US" sz="2400" b="1" kern="0" dirty="0" smtClean="0">
                <a:solidFill>
                  <a:schemeClr val="accent1">
                    <a:lumMod val="50000"/>
                  </a:schemeClr>
                </a:solidFill>
                <a:latin typeface="+mn-lt"/>
                <a:cs typeface="+mn-cs"/>
              </a:rPr>
              <a:t>of risk responses should include measurable criteria for success of the response.</a:t>
            </a:r>
          </a:p>
          <a:p>
            <a:pPr marL="342900" indent="-342900">
              <a:buFont typeface="Arial" pitchFamily="34" charset="0"/>
              <a:buChar char="•"/>
            </a:pPr>
            <a:r>
              <a:rPr lang="en-US" sz="2400" b="1" kern="0" dirty="0" smtClean="0">
                <a:solidFill>
                  <a:srgbClr val="C00000"/>
                </a:solidFill>
                <a:latin typeface="+mn-lt"/>
                <a:cs typeface="+mn-cs"/>
              </a:rPr>
              <a:t>Risk action owners </a:t>
            </a:r>
            <a:r>
              <a:rPr lang="en-US" sz="2400" b="1" kern="0" dirty="0" smtClean="0">
                <a:solidFill>
                  <a:schemeClr val="accent1">
                    <a:lumMod val="50000"/>
                  </a:schemeClr>
                </a:solidFill>
                <a:latin typeface="+mn-lt"/>
                <a:cs typeface="+mn-cs"/>
              </a:rPr>
              <a:t>should monitor their assigned risks, take agreed-upon actions as required, and provide the risk owners with relevant information on status or changes to the risk characteristics.</a:t>
            </a:r>
          </a:p>
          <a:p>
            <a:pPr marL="342900" indent="-342900">
              <a:buFont typeface="Arial" pitchFamily="34" charset="0"/>
              <a:buChar char="•"/>
            </a:pPr>
            <a:r>
              <a:rPr lang="en-US" sz="2400" b="1" kern="0" dirty="0" smtClean="0">
                <a:solidFill>
                  <a:srgbClr val="C00000"/>
                </a:solidFill>
                <a:latin typeface="+mn-lt"/>
                <a:cs typeface="+mn-cs"/>
              </a:rPr>
              <a:t>Risk owners </a:t>
            </a:r>
            <a:r>
              <a:rPr lang="en-US" sz="2400" b="1" kern="0" dirty="0" smtClean="0">
                <a:solidFill>
                  <a:schemeClr val="accent1">
                    <a:lumMod val="50000"/>
                  </a:schemeClr>
                </a:solidFill>
                <a:latin typeface="+mn-lt"/>
                <a:cs typeface="+mn-cs"/>
              </a:rPr>
              <a:t>should assess the effectiveness of any actions, decide whether additional actions are required, and keep the project manager informed of the situation.</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0668765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3477875"/>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Tree>
    <p:extLst>
      <p:ext uri="{BB962C8B-B14F-4D97-AF65-F5344CB8AC3E}">
        <p14:creationId xmlns:p14="http://schemas.microsoft.com/office/powerpoint/2010/main" val="3682848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3" name="Content Placeholder 2"/>
          <p:cNvSpPr txBox="1">
            <a:spLocks/>
          </p:cNvSpPr>
          <p:nvPr/>
        </p:nvSpPr>
        <p:spPr>
          <a:xfrm>
            <a:off x="152400" y="1752600"/>
            <a:ext cx="8991600" cy="476684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Risk response planning is based on the information placed in the risk register during execution of the Identify Risks and Perform Analysis processes. </a:t>
            </a:r>
          </a:p>
          <a:p>
            <a:pPr marL="342900" indent="-342900">
              <a:buFont typeface="Arial" pitchFamily="34" charset="0"/>
              <a:buChar char="•"/>
            </a:pPr>
            <a:r>
              <a:rPr lang="en-US" sz="2400" b="1" kern="0" dirty="0" smtClean="0">
                <a:solidFill>
                  <a:schemeClr val="accent1">
                    <a:lumMod val="50000"/>
                  </a:schemeClr>
                </a:solidFill>
                <a:latin typeface="+mn-lt"/>
                <a:cs typeface="+mn-cs"/>
              </a:rPr>
              <a:t>The corresponding risk response information is often referred to as the risk response plan, although it may in fact be integral part of the risk register.</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264595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5227"/>
            <a:ext cx="7086600" cy="1508105"/>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a:p>
            <a:pPr algn="ctr">
              <a:defRPr/>
            </a:pPr>
            <a:r>
              <a:rPr lang="en-US" sz="2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8.5.1	Add Risk Responses to the Risk Register</a:t>
            </a:r>
            <a:endPar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893332"/>
            <a:ext cx="8991600" cy="4626114"/>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response-related information for each risk is recorded in the risk register and updated regularly.</a:t>
            </a:r>
          </a:p>
          <a:p>
            <a:pPr marL="342900" indent="-342900">
              <a:buFont typeface="Arial" pitchFamily="34" charset="0"/>
              <a:buChar char="•"/>
            </a:pPr>
            <a:r>
              <a:rPr lang="en-US" sz="2400" b="1" kern="0" dirty="0" smtClean="0">
                <a:solidFill>
                  <a:schemeClr val="accent1">
                    <a:lumMod val="50000"/>
                  </a:schemeClr>
                </a:solidFill>
                <a:latin typeface="+mn-lt"/>
                <a:cs typeface="+mn-cs"/>
              </a:rPr>
              <a:t>Any interested stakeholder should be able to rapidly access all the information required to verify their responsibilities and manage the risks in accordance with the risk response plan.</a:t>
            </a:r>
          </a:p>
          <a:p>
            <a:pPr marL="342900" indent="-342900">
              <a:buFont typeface="Arial" pitchFamily="34" charset="0"/>
              <a:buChar char="•"/>
            </a:pPr>
            <a:r>
              <a:rPr lang="en-US" sz="2400" b="1" kern="0" dirty="0" smtClean="0">
                <a:solidFill>
                  <a:schemeClr val="accent1">
                    <a:lumMod val="50000"/>
                  </a:schemeClr>
                </a:solidFill>
                <a:latin typeface="+mn-lt"/>
                <a:cs typeface="+mn-cs"/>
              </a:rPr>
              <a:t>The set of residual risks and their priorities are clearly identified and recorded.</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5344494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5227"/>
            <a:ext cx="7086600" cy="1877437"/>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a:p>
            <a:pPr algn="ctr">
              <a:defRPr/>
            </a:pPr>
            <a:r>
              <a:rPr lang="en-US" sz="2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8.5.2	Add Corresponding Risk Responses to the Project Management Plan</a:t>
            </a:r>
            <a:endPar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262664"/>
            <a:ext cx="8991600" cy="4256782"/>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While developing the detailed set of risk responses, the project-related implications are evaluated for inclusion in a modified project management plan.</a:t>
            </a:r>
          </a:p>
          <a:p>
            <a:pPr marL="342900" indent="-342900">
              <a:buFont typeface="Arial" pitchFamily="34" charset="0"/>
              <a:buChar char="•"/>
            </a:pPr>
            <a:r>
              <a:rPr lang="en-US" sz="2400" b="1" kern="0" dirty="0" smtClean="0">
                <a:solidFill>
                  <a:schemeClr val="accent1">
                    <a:lumMod val="50000"/>
                  </a:schemeClr>
                </a:solidFill>
                <a:latin typeface="+mn-lt"/>
                <a:cs typeface="+mn-cs"/>
              </a:rPr>
              <a:t>These include costs, resource assignments, scheduling details. And changes to project documentation.</a:t>
            </a:r>
          </a:p>
          <a:p>
            <a:pPr marL="342900" indent="-342900">
              <a:buFont typeface="Arial" pitchFamily="34" charset="0"/>
              <a:buChar char="•"/>
            </a:pPr>
            <a:r>
              <a:rPr lang="en-US" sz="2400" b="1" kern="0" dirty="0" smtClean="0">
                <a:solidFill>
                  <a:schemeClr val="accent1">
                    <a:lumMod val="50000"/>
                  </a:schemeClr>
                </a:solidFill>
                <a:latin typeface="+mn-lt"/>
                <a:cs typeface="+mn-cs"/>
              </a:rPr>
              <a:t>Until these changes are formally approved along with the additional risks that they may carry, risk response planning cannot be considered complete.</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41613085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5227"/>
            <a:ext cx="7086600" cy="144655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a:p>
            <a:pPr algn="ctr">
              <a:defRPr/>
            </a:pPr>
            <a:r>
              <a:rPr lang="en-US" sz="2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8.5.3	Review and Document Predicted Exposure</a:t>
            </a:r>
            <a:endParaRPr lang="en-US" sz="32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831777"/>
            <a:ext cx="8991600" cy="4687669"/>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Once the risk responses have been defined and integrated into the project management plan, the individual and overall residual risks related to this plan are evaluated in order to determine whether additional response planning is required.</a:t>
            </a:r>
          </a:p>
          <a:p>
            <a:pPr marL="342900" indent="-342900">
              <a:buFont typeface="Arial" pitchFamily="34" charset="0"/>
              <a:buChar char="•"/>
            </a:pPr>
            <a:r>
              <a:rPr lang="en-US" sz="2400" b="1" kern="0" dirty="0" smtClean="0">
                <a:solidFill>
                  <a:schemeClr val="accent1">
                    <a:lumMod val="50000"/>
                  </a:schemeClr>
                </a:solidFill>
                <a:latin typeface="+mn-lt"/>
                <a:cs typeface="+mn-cs"/>
              </a:rPr>
              <a:t>This evaluation should provide an estimate of both the expected post-response situation and the potential improvement of the risk exposure assuming that the proposed responses are effective.</a:t>
            </a:r>
          </a:p>
          <a:p>
            <a:pPr marL="342900" indent="-342900">
              <a:buFont typeface="Arial" pitchFamily="34" charset="0"/>
              <a:buChar char="•"/>
            </a:pPr>
            <a:r>
              <a:rPr lang="en-US" sz="2400" b="1" kern="0" dirty="0" smtClean="0">
                <a:solidFill>
                  <a:schemeClr val="accent1">
                    <a:lumMod val="50000"/>
                  </a:schemeClr>
                </a:solidFill>
                <a:latin typeface="+mn-lt"/>
                <a:cs typeface="+mn-cs"/>
              </a:rPr>
              <a:t>The evaluation should be documented.</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415100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292850" y="2400300"/>
          <a:ext cx="2001838" cy="2193925"/>
        </p:xfrm>
        <a:graphic>
          <a:graphicData uri="http://schemas.openxmlformats.org/presentationml/2006/ole">
            <mc:AlternateContent xmlns:mc="http://schemas.openxmlformats.org/markup-compatibility/2006">
              <mc:Choice xmlns:v="urn:schemas-microsoft-com:vml" Requires="v">
                <p:oleObj spid="_x0000_s2098" name="Clip" r:id="rId3" imgW="1039680" imgH="1139040" progId="">
                  <p:embed/>
                </p:oleObj>
              </mc:Choice>
              <mc:Fallback>
                <p:oleObj name="Clip" r:id="rId3" imgW="1039680" imgH="1139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2400300"/>
                        <a:ext cx="2001838"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827" name="Text Box 3"/>
          <p:cNvSpPr txBox="1">
            <a:spLocks noChangeArrowheads="1"/>
          </p:cNvSpPr>
          <p:nvPr/>
        </p:nvSpPr>
        <p:spPr bwMode="auto">
          <a:xfrm>
            <a:off x="0" y="2721690"/>
            <a:ext cx="6737350" cy="830997"/>
          </a:xfrm>
          <a:prstGeom prst="rect">
            <a:avLst/>
          </a:prstGeom>
          <a:noFill/>
        </p:spPr>
        <p:txBody>
          <a:bodyPr anchor="ctr">
            <a:spAutoFit/>
            <a:scene3d>
              <a:camera prst="orthographicFront"/>
              <a:lightRig rig="threePt" dir="t"/>
            </a:scene3d>
            <a:sp3d extrusionH="57150">
              <a:bevelT w="38100" h="38100" prst="angle"/>
            </a:sp3d>
          </a:bodyPr>
          <a:lstStyle/>
          <a:p>
            <a:pPr algn="ctr">
              <a:defRPr/>
            </a:pPr>
            <a:r>
              <a:rPr lang="en-US" sz="4800" i="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Review Questions</a:t>
            </a: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a:t>
            </a:r>
            <a:r>
              <a:rPr lang="en-US" sz="2000" b="1" dirty="0">
                <a:solidFill>
                  <a:schemeClr val="bg1"/>
                </a:solidFill>
              </a:rPr>
              <a:t>9</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811" y="2286000"/>
            <a:ext cx="4288675" cy="2585323"/>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THE END</a:t>
            </a:r>
          </a:p>
          <a:p>
            <a:pPr algn="ctr">
              <a:defRPr/>
            </a:pPr>
            <a:endPar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THANK YOU</a:t>
            </a:r>
          </a:p>
        </p:txBody>
      </p:sp>
      <p:sp>
        <p:nvSpPr>
          <p:cNvPr id="21507" name="TextBox 12"/>
          <p:cNvSpPr txBox="1">
            <a:spLocks noChangeArrowheads="1"/>
          </p:cNvSpPr>
          <p:nvPr/>
        </p:nvSpPr>
        <p:spPr bwMode="auto">
          <a:xfrm>
            <a:off x="76200" y="914400"/>
            <a:ext cx="1600200" cy="400050"/>
          </a:xfrm>
          <a:prstGeom prst="rect">
            <a:avLst/>
          </a:prstGeom>
          <a:noFill/>
          <a:ln w="9525">
            <a:noFill/>
            <a:miter lim="800000"/>
            <a:headEnd/>
            <a:tailEnd/>
          </a:ln>
        </p:spPr>
        <p:txBody>
          <a:bodyPr>
            <a:spAutoFit/>
          </a:bodyPr>
          <a:lstStyle/>
          <a:p>
            <a:r>
              <a:rPr lang="en-US" sz="2000" b="1">
                <a:solidFill>
                  <a:schemeClr val="bg1"/>
                </a:solidFill>
              </a:rPr>
              <a:t>The End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ur-PK" smtClean="0"/>
          </a:p>
        </p:txBody>
      </p:sp>
      <p:pic>
        <p:nvPicPr>
          <p:cNvPr id="22531" name="Picture 3" descr="syscomptitle"/>
          <p:cNvPicPr>
            <a:picLocks noGrp="1" noChangeAspect="1" noChangeArrowheads="1"/>
          </p:cNvPicPr>
          <p:nvPr>
            <p:ph idx="1"/>
          </p:nvPr>
        </p:nvPicPr>
        <p:blipFill>
          <a:blip r:embed="rId2" cstate="print"/>
          <a:srcRect/>
          <a:stretch>
            <a:fillRect/>
          </a:stretch>
        </p:blipFill>
        <p:spPr>
          <a:xfrm>
            <a:off x="0" y="0"/>
            <a:ext cx="9144000" cy="57626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4800" y="1371600"/>
            <a:ext cx="8534400" cy="5334000"/>
          </a:xfrm>
          <a:prstGeom prst="rect">
            <a:avLst/>
          </a:prstGeom>
        </p:spPr>
        <p:txBody>
          <a:bodyPr/>
          <a:lstStyle/>
          <a:p>
            <a:pPr marL="342900" lvl="0" indent="-342900">
              <a:lnSpc>
                <a:spcPct val="115000"/>
              </a:lnSpc>
              <a:spcBef>
                <a:spcPts val="0"/>
              </a:spcBef>
              <a:spcAft>
                <a:spcPts val="0"/>
              </a:spcAft>
              <a:buFont typeface="Symbol"/>
              <a:buChar char=""/>
            </a:pPr>
            <a:r>
              <a:rPr lang="en-US" sz="2000" b="1" kern="0" dirty="0" smtClean="0">
                <a:solidFill>
                  <a:schemeClr val="accent1">
                    <a:lumMod val="50000"/>
                  </a:schemeClr>
                </a:solidFill>
              </a:rPr>
              <a:t>What </a:t>
            </a:r>
            <a:r>
              <a:rPr lang="en-US" sz="2000" b="1" kern="0" dirty="0">
                <a:solidFill>
                  <a:schemeClr val="accent1">
                    <a:lumMod val="50000"/>
                  </a:schemeClr>
                </a:solidFill>
              </a:rPr>
              <a:t>is the Project Environment?</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Response Options</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System Standards</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Insurance</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Response Planning</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Purpose and Objective of the Plan Risk Responses Process</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Critical Success Factors for the Plan Risk Responses Process</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Contingency Reserves</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Risk and Safety</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Principal Determinants</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Managing by Stakeholder Groupings and categories</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The Means and Value of Exercising Positive Influence</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Risks in Contracts</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Tools &amp; Techniques for the Plan Risk Responses Process</a:t>
            </a:r>
          </a:p>
          <a:p>
            <a:pPr marL="342900" lvl="0" indent="-342900">
              <a:lnSpc>
                <a:spcPct val="115000"/>
              </a:lnSpc>
              <a:spcBef>
                <a:spcPts val="0"/>
              </a:spcBef>
              <a:spcAft>
                <a:spcPts val="0"/>
              </a:spcAft>
              <a:buFont typeface="Symbol"/>
              <a:buChar char=""/>
            </a:pPr>
            <a:r>
              <a:rPr lang="en-US" sz="2000" b="1" kern="0" dirty="0">
                <a:solidFill>
                  <a:schemeClr val="accent1">
                    <a:lumMod val="50000"/>
                  </a:schemeClr>
                </a:solidFill>
              </a:rPr>
              <a:t> Documenting the Results of the Plan Risk Responses Process</a:t>
            </a:r>
          </a:p>
          <a:p>
            <a:pPr marL="342900" lvl="0" indent="-342900">
              <a:lnSpc>
                <a:spcPct val="115000"/>
              </a:lnSpc>
              <a:spcBef>
                <a:spcPts val="0"/>
              </a:spcBef>
              <a:spcAft>
                <a:spcPts val="0"/>
              </a:spcAft>
              <a:buFont typeface="Symbol"/>
              <a:buChar char=""/>
            </a:pPr>
            <a:endParaRPr lang="en-US" sz="2000" b="1" kern="0" dirty="0">
              <a:solidFill>
                <a:schemeClr val="accent1">
                  <a:lumMod val="50000"/>
                </a:schemeClr>
              </a:solidFill>
            </a:endParaRPr>
          </a:p>
          <a:p>
            <a:pPr marL="342900" lvl="0" indent="-342900">
              <a:lnSpc>
                <a:spcPct val="115000"/>
              </a:lnSpc>
              <a:spcBef>
                <a:spcPts val="0"/>
              </a:spcBef>
              <a:spcAft>
                <a:spcPts val="0"/>
              </a:spcAft>
              <a:buFont typeface="Symbol"/>
              <a:buChar char=""/>
            </a:pPr>
            <a:endParaRPr lang="en-US" sz="2000" b="1" kern="0" dirty="0">
              <a:solidFill>
                <a:schemeClr val="accent1">
                  <a:lumMod val="50000"/>
                </a:schemeClr>
              </a:solidFill>
            </a:endParaRPr>
          </a:p>
          <a:p>
            <a:pPr marL="342900" lvl="0" indent="-342900">
              <a:lnSpc>
                <a:spcPct val="115000"/>
              </a:lnSpc>
              <a:spcBef>
                <a:spcPts val="0"/>
              </a:spcBef>
              <a:spcAft>
                <a:spcPts val="0"/>
              </a:spcAft>
              <a:buFont typeface="Symbol"/>
              <a:buChar char=""/>
            </a:pPr>
            <a:endParaRPr lang="en-US" sz="2000" b="1" kern="0" dirty="0">
              <a:solidFill>
                <a:schemeClr val="accent1">
                  <a:lumMod val="50000"/>
                </a:schemeClr>
              </a:solidFill>
            </a:endParaRPr>
          </a:p>
          <a:p>
            <a:pPr marL="342900" marR="0" lvl="0" indent="-342900">
              <a:lnSpc>
                <a:spcPct val="115000"/>
              </a:lnSpc>
              <a:spcBef>
                <a:spcPts val="0"/>
              </a:spcBef>
              <a:spcAft>
                <a:spcPts val="0"/>
              </a:spcAft>
              <a:buFont typeface="Symbol"/>
              <a:buChar char=""/>
            </a:pPr>
            <a:endParaRPr lang="en-US" sz="2000" b="1" kern="0" dirty="0">
              <a:solidFill>
                <a:schemeClr val="accent1">
                  <a:lumMod val="50000"/>
                </a:schemeClr>
              </a:solidFill>
            </a:endParaRPr>
          </a:p>
          <a:p>
            <a:pPr marL="514350" indent="-514350" eaLnBrk="0" hangingPunct="0">
              <a:spcBef>
                <a:spcPct val="20000"/>
              </a:spcBef>
              <a:buFontTx/>
              <a:buChar char="•"/>
              <a:tabLst>
                <a:tab pos="1076325" algn="l"/>
              </a:tabLst>
              <a:defRPr/>
            </a:pPr>
            <a:endParaRPr lang="en-US" sz="2000" b="1" kern="0" dirty="0">
              <a:solidFill>
                <a:schemeClr val="accent1">
                  <a:lumMod val="50000"/>
                </a:schemeClr>
              </a:solidFill>
              <a:latin typeface="+mn-lt"/>
              <a:cs typeface="+mn-cs"/>
            </a:endParaRP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5" name="TextBox 4"/>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CONTENT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800767"/>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8</a:t>
            </a:r>
            <a:endParaRPr lang="en-US" sz="2000" b="1" dirty="0">
              <a:solidFill>
                <a:schemeClr val="bg1"/>
              </a:solidFill>
            </a:endParaRPr>
          </a:p>
        </p:txBody>
      </p:sp>
    </p:spTree>
    <p:extLst>
      <p:ext uri="{BB962C8B-B14F-4D97-AF65-F5344CB8AC3E}">
        <p14:creationId xmlns:p14="http://schemas.microsoft.com/office/powerpoint/2010/main" val="3682848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752600"/>
            <a:ext cx="8991600" cy="4766845"/>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The Plan Risk Responses process determines effective response actions that are appropriate to the priority of the individual risks and to the overall project risk.</a:t>
            </a:r>
          </a:p>
          <a:p>
            <a:pPr marL="342900" indent="-342900">
              <a:buFont typeface="Arial" pitchFamily="34" charset="0"/>
              <a:buChar char="•"/>
            </a:pPr>
            <a:r>
              <a:rPr lang="en-US" sz="2800" b="1" kern="0" dirty="0" smtClean="0">
                <a:solidFill>
                  <a:schemeClr val="accent1">
                    <a:lumMod val="50000"/>
                  </a:schemeClr>
                </a:solidFill>
                <a:latin typeface="+mn-lt"/>
                <a:cs typeface="+mn-cs"/>
              </a:rPr>
              <a:t>It takes into account the stakeholders’ risk attitudes and the conventions specified in the Risk Management Plan, in addition to any constraints and assumptions that were determined when the risks were identified and analyzed.</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Introduction</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497569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524000"/>
            <a:ext cx="8991600" cy="4724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C00000"/>
                </a:solidFill>
                <a:latin typeface="+mn-lt"/>
                <a:cs typeface="+mn-cs"/>
              </a:rPr>
              <a:t>objective</a:t>
            </a:r>
            <a:r>
              <a:rPr lang="en-US" sz="2800" b="1" kern="0" dirty="0" smtClean="0">
                <a:solidFill>
                  <a:schemeClr val="accent1">
                    <a:lumMod val="50000"/>
                  </a:schemeClr>
                </a:solidFill>
                <a:latin typeface="+mn-lt"/>
                <a:cs typeface="+mn-cs"/>
              </a:rPr>
              <a:t> of the Plan Risk Responses process is to determine the set of actions which </a:t>
            </a:r>
            <a:r>
              <a:rPr lang="en-US" sz="2800" b="1" kern="0" dirty="0" smtClean="0">
                <a:solidFill>
                  <a:srgbClr val="FF0000"/>
                </a:solidFill>
                <a:latin typeface="+mn-lt"/>
                <a:cs typeface="+mn-cs"/>
              </a:rPr>
              <a:t>most enhance the chances of project success </a:t>
            </a:r>
            <a:r>
              <a:rPr lang="en-US" sz="2800" b="1" kern="0" dirty="0" smtClean="0">
                <a:solidFill>
                  <a:schemeClr val="accent1">
                    <a:lumMod val="50000"/>
                  </a:schemeClr>
                </a:solidFill>
                <a:latin typeface="+mn-lt"/>
                <a:cs typeface="+mn-cs"/>
              </a:rPr>
              <a:t>while complying with applicable organizational and project constraints.</a:t>
            </a:r>
          </a:p>
          <a:p>
            <a:pPr marL="342900" indent="-342900">
              <a:buFont typeface="Arial" pitchFamily="34" charset="0"/>
              <a:buChar char="•"/>
            </a:pPr>
            <a:r>
              <a:rPr lang="en-US" sz="2800" b="1" kern="0" dirty="0" smtClean="0">
                <a:solidFill>
                  <a:schemeClr val="accent1">
                    <a:lumMod val="50000"/>
                  </a:schemeClr>
                </a:solidFill>
                <a:latin typeface="+mn-lt"/>
                <a:cs typeface="+mn-cs"/>
              </a:rPr>
              <a:t>Once risks have been identified, analyzed and prioritized, plans should be developed for addressing every risk the project team considers to be sufficiently important, either because of the </a:t>
            </a:r>
            <a:r>
              <a:rPr lang="en-US" sz="2800" b="1" kern="0" dirty="0" smtClean="0">
                <a:solidFill>
                  <a:srgbClr val="FF0000"/>
                </a:solidFill>
                <a:latin typeface="+mn-lt"/>
                <a:cs typeface="+mn-cs"/>
              </a:rPr>
              <a:t>threat it poses </a:t>
            </a:r>
            <a:r>
              <a:rPr lang="en-US" sz="2800" b="1" kern="0" dirty="0" smtClean="0">
                <a:solidFill>
                  <a:schemeClr val="accent1">
                    <a:lumMod val="50000"/>
                  </a:schemeClr>
                </a:solidFill>
                <a:latin typeface="+mn-lt"/>
                <a:cs typeface="+mn-cs"/>
              </a:rPr>
              <a:t>to the project objectives or the </a:t>
            </a:r>
            <a:r>
              <a:rPr lang="en-US" sz="2800" b="1" kern="0" dirty="0" smtClean="0">
                <a:solidFill>
                  <a:srgbClr val="FF0000"/>
                </a:solidFill>
                <a:latin typeface="+mn-lt"/>
                <a:cs typeface="+mn-cs"/>
              </a:rPr>
              <a:t>opportunity it offers</a:t>
            </a:r>
            <a:r>
              <a:rPr lang="en-US" sz="28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10</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RISK 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76114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46 Sample presentation slides">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2009-07-03T20:36:29Z</outs:dateTime>
      <outs:isPinned>true</outs:isPinned>
    </outs:relatedDate>
    <outs:relatedDate>
      <outs:type>2</outs:type>
      <outs:displayName>Created</outs:displayName>
      <outs:dateTime>2009-04-06T21:56:44Z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Suhail Iqbal</outs:displayName>
          <outs:accountName/>
        </outs:relatedPerson>
      </outs:people>
      <outs:source>0</outs:source>
      <outs:isPinned>true</outs:isPinned>
    </outs:relatedPeopleItem>
    <outs:relatedPeopleItem>
      <outs:category>Last modified by</outs:category>
      <outs:people>
        <outs:relatedPerson>
          <outs:displayName>beacon</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FAD83FD-951E-4764-AA6C-5AD6BED77491}">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11871</TotalTime>
  <Words>10504</Words>
  <Application>Microsoft Office PowerPoint</Application>
  <PresentationFormat>On-screen Show (4:3)</PresentationFormat>
  <Paragraphs>1176</Paragraphs>
  <Slides>59</Slides>
  <Notes>44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71" baseType="lpstr">
      <vt:lpstr>Arial</vt:lpstr>
      <vt:lpstr>Browallia New</vt:lpstr>
      <vt:lpstr>Calibri</vt:lpstr>
      <vt:lpstr>Calisto MT</vt:lpstr>
      <vt:lpstr>Franklin Gothic Heavy</vt:lpstr>
      <vt:lpstr>Gill Sans MT</vt:lpstr>
      <vt:lpstr>Gill Sans MT Condensed</vt:lpstr>
      <vt:lpstr>Symbol</vt:lpstr>
      <vt:lpstr>Times New Roman</vt:lpstr>
      <vt:lpstr>46 Sample presentation slides</vt:lpstr>
      <vt:lpstr>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RISK RESPONSES</vt:lpstr>
      <vt:lpstr>PowerPoint Presentation</vt:lpstr>
      <vt:lpstr>PowerPoint Presentation</vt:lpstr>
      <vt:lpstr>PowerPoint Presentation</vt:lpstr>
      <vt:lpstr>Reducing the Risk</vt:lpstr>
      <vt:lpstr>Risk Analysis - Factors</vt:lpstr>
      <vt:lpstr>Risk Response Strategies (-ive)</vt:lpstr>
      <vt:lpstr>RISK RESPONSE STRATEGIES</vt:lpstr>
      <vt:lpstr>PowerPoint Presentation</vt:lpstr>
      <vt:lpstr>Classes of Contractual Documents</vt:lpstr>
      <vt:lpstr>Insurable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Suhail Iqbal</dc:creator>
  <cp:lastModifiedBy>Suhail Iqbal</cp:lastModifiedBy>
  <cp:revision>705</cp:revision>
  <dcterms:created xsi:type="dcterms:W3CDTF">2009-04-06T21:56:44Z</dcterms:created>
  <dcterms:modified xsi:type="dcterms:W3CDTF">2016-01-29T18:44:40Z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TC011367971033</vt:lpwstr>
  </property>
</Properties>
</file>